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55"/>
  </p:notesMasterIdLst>
  <p:sldIdLst>
    <p:sldId id="261" r:id="rId2"/>
    <p:sldId id="256" r:id="rId3"/>
    <p:sldId id="274" r:id="rId4"/>
    <p:sldId id="273" r:id="rId5"/>
    <p:sldId id="257" r:id="rId6"/>
    <p:sldId id="285" r:id="rId7"/>
    <p:sldId id="287" r:id="rId8"/>
    <p:sldId id="288" r:id="rId9"/>
    <p:sldId id="289" r:id="rId10"/>
    <p:sldId id="290" r:id="rId11"/>
    <p:sldId id="291" r:id="rId12"/>
    <p:sldId id="292" r:id="rId13"/>
    <p:sldId id="293" r:id="rId14"/>
    <p:sldId id="294" r:id="rId15"/>
    <p:sldId id="277" r:id="rId16"/>
    <p:sldId id="312" r:id="rId17"/>
    <p:sldId id="313" r:id="rId18"/>
    <p:sldId id="314" r:id="rId19"/>
    <p:sldId id="315" r:id="rId20"/>
    <p:sldId id="316" r:id="rId21"/>
    <p:sldId id="317" r:id="rId22"/>
    <p:sldId id="318" r:id="rId23"/>
    <p:sldId id="319" r:id="rId24"/>
    <p:sldId id="278" r:id="rId25"/>
    <p:sldId id="303" r:id="rId26"/>
    <p:sldId id="304" r:id="rId27"/>
    <p:sldId id="299" r:id="rId28"/>
    <p:sldId id="300" r:id="rId29"/>
    <p:sldId id="301" r:id="rId30"/>
    <p:sldId id="305" r:id="rId31"/>
    <p:sldId id="280" r:id="rId32"/>
    <p:sldId id="263" r:id="rId33"/>
    <p:sldId id="283" r:id="rId34"/>
    <p:sldId id="284" r:id="rId35"/>
    <p:sldId id="279" r:id="rId36"/>
    <p:sldId id="264" r:id="rId37"/>
    <p:sldId id="295" r:id="rId38"/>
    <p:sldId id="296" r:id="rId39"/>
    <p:sldId id="297" r:id="rId40"/>
    <p:sldId id="281" r:id="rId41"/>
    <p:sldId id="282" r:id="rId42"/>
    <p:sldId id="311" r:id="rId43"/>
    <p:sldId id="307" r:id="rId44"/>
    <p:sldId id="308" r:id="rId45"/>
    <p:sldId id="309" r:id="rId46"/>
    <p:sldId id="310" r:id="rId47"/>
    <p:sldId id="322" r:id="rId48"/>
    <p:sldId id="323" r:id="rId49"/>
    <p:sldId id="276" r:id="rId50"/>
    <p:sldId id="272" r:id="rId51"/>
    <p:sldId id="320" r:id="rId52"/>
    <p:sldId id="321" r:id="rId53"/>
    <p:sldId id="324" r:id="rId5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F21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0569" autoAdjust="0"/>
  </p:normalViewPr>
  <p:slideViewPr>
    <p:cSldViewPr>
      <p:cViewPr varScale="1">
        <p:scale>
          <a:sx n="66" d="100"/>
          <a:sy n="66" d="100"/>
        </p:scale>
        <p:origin x="-1470"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37206222328269573"/>
          <c:y val="0"/>
        </c:manualLayout>
      </c:layout>
      <c:overlay val="0"/>
      <c:txPr>
        <a:bodyPr/>
        <a:lstStyle/>
        <a:p>
          <a:pPr>
            <a:defRPr sz="3600"/>
          </a:pPr>
          <a:endParaRPr lang="en-US"/>
        </a:p>
      </c:txPr>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Sheet1!$B$1</c:f>
              <c:strCache>
                <c:ptCount val="1"/>
                <c:pt idx="0">
                  <c:v>Facebook</c:v>
                </c:pt>
              </c:strCache>
            </c:strRef>
          </c:tx>
          <c:dPt>
            <c:idx val="1"/>
            <c:bubble3D val="0"/>
            <c:spPr>
              <a:solidFill>
                <a:srgbClr val="002060"/>
              </a:solidFill>
            </c:spPr>
          </c:dPt>
          <c:cat>
            <c:strRef>
              <c:f>Sheet1!$A$2:$A$3</c:f>
              <c:strCache>
                <c:ptCount val="2"/>
                <c:pt idx="0">
                  <c:v>American Adults with Facebook</c:v>
                </c:pt>
                <c:pt idx="1">
                  <c:v>Adults with no Facebook</c:v>
                </c:pt>
              </c:strCache>
            </c:strRef>
          </c:cat>
          <c:val>
            <c:numRef>
              <c:f>Sheet1!$B$2:$B$3</c:f>
              <c:numCache>
                <c:formatCode>General</c:formatCode>
                <c:ptCount val="2"/>
                <c:pt idx="0">
                  <c:v>70</c:v>
                </c:pt>
                <c:pt idx="1">
                  <c:v>30</c:v>
                </c:pt>
              </c:numCache>
            </c:numRef>
          </c:val>
        </c:ser>
        <c:dLbls>
          <c:showLegendKey val="0"/>
          <c:showVal val="0"/>
          <c:showCatName val="0"/>
          <c:showSerName val="0"/>
          <c:showPercent val="0"/>
          <c:showBubbleSize val="0"/>
          <c:showLeaderLines val="1"/>
        </c:dLbls>
      </c:pie3DChart>
    </c:plotArea>
    <c:legend>
      <c:legendPos val="r"/>
      <c:layout/>
      <c:overlay val="0"/>
      <c:txPr>
        <a:bodyPr/>
        <a:lstStyle/>
        <a:p>
          <a:pPr>
            <a:defRPr sz="24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xPr>
        <a:bodyPr/>
        <a:lstStyle/>
        <a:p>
          <a:pPr>
            <a:defRPr sz="3200"/>
          </a:pPr>
          <a:endParaRPr lang="en-US"/>
        </a:p>
      </c:txPr>
    </c:title>
    <c:autoTitleDeleted val="0"/>
    <c:view3D>
      <c:rotX val="15"/>
      <c:rotY val="20"/>
      <c:rAngAx val="0"/>
      <c:perspective val="30"/>
    </c:view3D>
    <c:floor>
      <c:thickness val="0"/>
    </c:floor>
    <c:sideWall>
      <c:thickness val="0"/>
    </c:sideWall>
    <c:backWall>
      <c:thickness val="0"/>
    </c:backWall>
    <c:plotArea>
      <c:layout>
        <c:manualLayout>
          <c:layoutTarget val="inner"/>
          <c:xMode val="edge"/>
          <c:yMode val="edge"/>
          <c:x val="0.13513607522360677"/>
          <c:y val="0.1225832828588734"/>
          <c:w val="0.46774800601381139"/>
          <c:h val="0.46939491217443974"/>
        </c:manualLayout>
      </c:layout>
      <c:bar3DChart>
        <c:barDir val="col"/>
        <c:grouping val="standard"/>
        <c:varyColors val="0"/>
        <c:ser>
          <c:idx val="0"/>
          <c:order val="0"/>
          <c:tx>
            <c:strRef>
              <c:f>Sheet1!$B$1</c:f>
              <c:strCache>
                <c:ptCount val="1"/>
                <c:pt idx="0">
                  <c:v>Social Media Use Among Teens</c:v>
                </c:pt>
              </c:strCache>
            </c:strRef>
          </c:tx>
          <c:invertIfNegative val="0"/>
          <c:cat>
            <c:strRef>
              <c:f>Sheet1!$A$2:$A$5</c:f>
              <c:strCache>
                <c:ptCount val="4"/>
                <c:pt idx="0">
                  <c:v>Facebook</c:v>
                </c:pt>
                <c:pt idx="1">
                  <c:v>YouTube</c:v>
                </c:pt>
                <c:pt idx="2">
                  <c:v>Instagram</c:v>
                </c:pt>
                <c:pt idx="3">
                  <c:v>Snapchat</c:v>
                </c:pt>
              </c:strCache>
            </c:strRef>
          </c:cat>
          <c:val>
            <c:numRef>
              <c:f>Sheet1!$B$2:$B$5</c:f>
              <c:numCache>
                <c:formatCode>General</c:formatCode>
                <c:ptCount val="4"/>
                <c:pt idx="0">
                  <c:v>51</c:v>
                </c:pt>
                <c:pt idx="1">
                  <c:v>85</c:v>
                </c:pt>
                <c:pt idx="2">
                  <c:v>72</c:v>
                </c:pt>
                <c:pt idx="3">
                  <c:v>69</c:v>
                </c:pt>
              </c:numCache>
            </c:numRef>
          </c:val>
        </c:ser>
        <c:dLbls>
          <c:showLegendKey val="0"/>
          <c:showVal val="0"/>
          <c:showCatName val="0"/>
          <c:showSerName val="0"/>
          <c:showPercent val="0"/>
          <c:showBubbleSize val="0"/>
        </c:dLbls>
        <c:gapWidth val="150"/>
        <c:shape val="box"/>
        <c:axId val="55402880"/>
        <c:axId val="55404416"/>
        <c:axId val="54860864"/>
      </c:bar3DChart>
      <c:catAx>
        <c:axId val="55402880"/>
        <c:scaling>
          <c:orientation val="minMax"/>
        </c:scaling>
        <c:delete val="0"/>
        <c:axPos val="b"/>
        <c:majorTickMark val="none"/>
        <c:minorTickMark val="none"/>
        <c:tickLblPos val="nextTo"/>
        <c:crossAx val="55404416"/>
        <c:crosses val="autoZero"/>
        <c:auto val="1"/>
        <c:lblAlgn val="ctr"/>
        <c:lblOffset val="100"/>
        <c:noMultiLvlLbl val="0"/>
      </c:catAx>
      <c:valAx>
        <c:axId val="55404416"/>
        <c:scaling>
          <c:orientation val="minMax"/>
        </c:scaling>
        <c:delete val="0"/>
        <c:axPos val="l"/>
        <c:majorGridlines/>
        <c:title>
          <c:layout/>
          <c:overlay val="0"/>
        </c:title>
        <c:numFmt formatCode="General" sourceLinked="1"/>
        <c:majorTickMark val="none"/>
        <c:minorTickMark val="none"/>
        <c:tickLblPos val="nextTo"/>
        <c:crossAx val="55402880"/>
        <c:crosses val="autoZero"/>
        <c:crossBetween val="between"/>
      </c:valAx>
      <c:serAx>
        <c:axId val="54860864"/>
        <c:scaling>
          <c:orientation val="minMax"/>
        </c:scaling>
        <c:delete val="0"/>
        <c:axPos val="b"/>
        <c:majorTickMark val="none"/>
        <c:minorTickMark val="none"/>
        <c:tickLblPos val="nextTo"/>
        <c:txPr>
          <a:bodyPr/>
          <a:lstStyle/>
          <a:p>
            <a:pPr>
              <a:defRPr>
                <a:solidFill>
                  <a:schemeClr val="bg1"/>
                </a:solidFill>
              </a:defRPr>
            </a:pPr>
            <a:endParaRPr lang="en-US"/>
          </a:p>
        </c:txPr>
        <c:crossAx val="55404416"/>
        <c:crosses val="autoZero"/>
      </c:serAx>
      <c:dTable>
        <c:showHorzBorder val="1"/>
        <c:showVertBorder val="1"/>
        <c:showOutline val="1"/>
        <c:showKeys val="1"/>
      </c:dTable>
    </c:plotArea>
    <c:plotVisOnly val="1"/>
    <c:dispBlanksAs val="gap"/>
    <c:showDLblsOverMax val="0"/>
  </c:chart>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F5F3F94-87EA-4F14-8285-A10452341ACE}" type="datetimeFigureOut">
              <a:rPr lang="en-US" smtClean="0"/>
              <a:t>6/11/2019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7369FC8-EF6D-43A4-9C22-58C978A28CDD}" type="slidenum">
              <a:rPr lang="en-US" smtClean="0"/>
              <a:t>‹#›</a:t>
            </a:fld>
            <a:endParaRPr lang="en-US"/>
          </a:p>
        </p:txBody>
      </p:sp>
    </p:spTree>
    <p:extLst>
      <p:ext uri="{BB962C8B-B14F-4D97-AF65-F5344CB8AC3E}">
        <p14:creationId xmlns:p14="http://schemas.microsoft.com/office/powerpoint/2010/main" val="7362057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It</a:t>
            </a:r>
            <a:r>
              <a:rPr lang="en-US" sz="1200" kern="1200" baseline="0" dirty="0" smtClean="0">
                <a:solidFill>
                  <a:schemeClr val="tx1"/>
                </a:solidFill>
                <a:effectLst/>
                <a:latin typeface="+mn-lt"/>
                <a:ea typeface="+mn-ea"/>
                <a:cs typeface="+mn-cs"/>
              </a:rPr>
              <a:t> is our proposal that the Department of Human Services needs to provide “</a:t>
            </a:r>
            <a:r>
              <a:rPr lang="en-US" sz="1200" kern="1200" dirty="0" smtClean="0">
                <a:solidFill>
                  <a:schemeClr val="tx1"/>
                </a:solidFill>
                <a:effectLst/>
                <a:latin typeface="+mn-lt"/>
                <a:ea typeface="+mn-ea"/>
                <a:cs typeface="+mn-cs"/>
              </a:rPr>
              <a:t>a centralized, user-friendly, talent management interface</a:t>
            </a:r>
            <a:r>
              <a:rPr lang="en-US" sz="1200" kern="1200" baseline="0" dirty="0" smtClean="0">
                <a:solidFill>
                  <a:schemeClr val="tx1"/>
                </a:solidFill>
                <a:effectLst/>
                <a:latin typeface="+mn-lt"/>
                <a:ea typeface="+mn-ea"/>
                <a:cs typeface="+mn-cs"/>
              </a:rPr>
              <a:t>, i.e. a Career Development Portal.”  This Career Development Portal would provide a means </a:t>
            </a:r>
            <a:r>
              <a:rPr lang="en-US" sz="1200" kern="1200" dirty="0" smtClean="0">
                <a:solidFill>
                  <a:schemeClr val="tx1"/>
                </a:solidFill>
                <a:effectLst/>
                <a:latin typeface="+mn-lt"/>
                <a:ea typeface="+mn-ea"/>
                <a:cs typeface="+mn-cs"/>
              </a:rPr>
              <a:t>by which DHS employees can engage directly in their career growth and development and where Talent Management can provide assistance and guidance as needed.</a:t>
            </a:r>
            <a:endParaRPr lang="en-US" dirty="0"/>
          </a:p>
        </p:txBody>
      </p:sp>
      <p:sp>
        <p:nvSpPr>
          <p:cNvPr id="4" name="Slide Number Placeholder 3"/>
          <p:cNvSpPr>
            <a:spLocks noGrp="1"/>
          </p:cNvSpPr>
          <p:nvPr>
            <p:ph type="sldNum" sz="quarter" idx="10"/>
          </p:nvPr>
        </p:nvSpPr>
        <p:spPr/>
        <p:txBody>
          <a:bodyPr/>
          <a:lstStyle/>
          <a:p>
            <a:fld id="{47369FC8-EF6D-43A4-9C22-58C978A28CDD}" type="slidenum">
              <a:rPr lang="en-US" smtClean="0"/>
              <a:t>2</a:t>
            </a:fld>
            <a:endParaRPr lang="en-US"/>
          </a:p>
        </p:txBody>
      </p:sp>
    </p:spTree>
    <p:extLst>
      <p:ext uri="{BB962C8B-B14F-4D97-AF65-F5344CB8AC3E}">
        <p14:creationId xmlns:p14="http://schemas.microsoft.com/office/powerpoint/2010/main" val="37631013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369FC8-EF6D-43A4-9C22-58C978A28CDD}"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3494767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369FC8-EF6D-43A4-9C22-58C978A28CDD}" type="slidenum">
              <a:rPr lang="en-US" smtClean="0"/>
              <a:t>7</a:t>
            </a:fld>
            <a:endParaRPr lang="en-US"/>
          </a:p>
        </p:txBody>
      </p:sp>
    </p:spTree>
    <p:extLst>
      <p:ext uri="{BB962C8B-B14F-4D97-AF65-F5344CB8AC3E}">
        <p14:creationId xmlns:p14="http://schemas.microsoft.com/office/powerpoint/2010/main" val="3494767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Here is some interesting new data from </a:t>
            </a:r>
            <a:r>
              <a:rPr lang="en-US" dirty="0" err="1" smtClean="0"/>
              <a:t>Jaison</a:t>
            </a:r>
            <a:r>
              <a:rPr lang="en-US" dirty="0" smtClean="0"/>
              <a:t> Abel and Richard Dietz of the Federal Reserve Bank of New York. The vast majority of U.S. college grads, they find, work in jobs that aren’t strictly related to their degrees:</a:t>
            </a:r>
          </a:p>
          <a:p>
            <a:endParaRPr lang="en-US" dirty="0"/>
          </a:p>
        </p:txBody>
      </p:sp>
      <p:sp>
        <p:nvSpPr>
          <p:cNvPr id="4" name="Slide Number Placeholder 3"/>
          <p:cNvSpPr>
            <a:spLocks noGrp="1"/>
          </p:cNvSpPr>
          <p:nvPr>
            <p:ph type="sldNum" sz="quarter" idx="10"/>
          </p:nvPr>
        </p:nvSpPr>
        <p:spPr/>
        <p:txBody>
          <a:bodyPr/>
          <a:lstStyle/>
          <a:p>
            <a:fld id="{47369FC8-EF6D-43A4-9C22-58C978A28CDD}" type="slidenum">
              <a:rPr lang="en-US" smtClean="0"/>
              <a:t>17</a:t>
            </a:fld>
            <a:endParaRPr lang="en-US"/>
          </a:p>
        </p:txBody>
      </p:sp>
    </p:spTree>
    <p:extLst>
      <p:ext uri="{BB962C8B-B14F-4D97-AF65-F5344CB8AC3E}">
        <p14:creationId xmlns:p14="http://schemas.microsoft.com/office/powerpoint/2010/main" val="3125560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1:Employees setting up Profile with their strengths,</a:t>
            </a:r>
            <a:r>
              <a:rPr lang="en-US" baseline="0" dirty="0" smtClean="0"/>
              <a:t> training history and overall things that make them shine</a:t>
            </a:r>
          </a:p>
          <a:p>
            <a:r>
              <a:rPr lang="en-US" baseline="0" dirty="0" smtClean="0"/>
              <a:t>Hiring Managers spending time posting jobs and also narrowing down the competencies and skills that are the most important for this position.</a:t>
            </a:r>
          </a:p>
          <a:p>
            <a:r>
              <a:rPr lang="en-US" baseline="0" dirty="0" smtClean="0"/>
              <a:t>Competencies for the same job might differ depending on what part of the state you are in </a:t>
            </a:r>
          </a:p>
          <a:p>
            <a:r>
              <a:rPr lang="en-US" baseline="0" dirty="0" smtClean="0"/>
              <a:t>Mutually </a:t>
            </a:r>
            <a:r>
              <a:rPr lang="en-US" baseline="0" dirty="0" err="1" smtClean="0"/>
              <a:t>benefical</a:t>
            </a:r>
            <a:r>
              <a:rPr lang="en-US" baseline="0" dirty="0" smtClean="0"/>
              <a:t> for employees and hiring managers </a:t>
            </a:r>
            <a:endParaRPr lang="en-US" dirty="0"/>
          </a:p>
        </p:txBody>
      </p:sp>
      <p:sp>
        <p:nvSpPr>
          <p:cNvPr id="4" name="Slide Number Placeholder 3"/>
          <p:cNvSpPr>
            <a:spLocks noGrp="1"/>
          </p:cNvSpPr>
          <p:nvPr>
            <p:ph type="sldNum" sz="quarter" idx="10"/>
          </p:nvPr>
        </p:nvSpPr>
        <p:spPr/>
        <p:txBody>
          <a:bodyPr/>
          <a:lstStyle/>
          <a:p>
            <a:fld id="{D21423FA-3AA4-452E-A8BE-35302F9FB764}" type="slidenum">
              <a:rPr lang="en-US" smtClean="0"/>
              <a:t>43</a:t>
            </a:fld>
            <a:endParaRPr lang="en-US"/>
          </a:p>
        </p:txBody>
      </p:sp>
    </p:spTree>
    <p:extLst>
      <p:ext uri="{BB962C8B-B14F-4D97-AF65-F5344CB8AC3E}">
        <p14:creationId xmlns:p14="http://schemas.microsoft.com/office/powerpoint/2010/main" val="12567799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a:t>
            </a:r>
            <a:r>
              <a:rPr lang="en-US" baseline="0" dirty="0" smtClean="0"/>
              <a:t> benefit of this portal is that, if you take the time to fight for yourself(making your profile, keeping it up to date) we will reward that by giving you a heads up on job postings before they are shared with other state employees or general public. You will have the opportunity to talk with hiring managers via the portal, apply for the position and hear more about what specific skills they are looking for. </a:t>
            </a:r>
            <a:endParaRPr lang="en-US" dirty="0"/>
          </a:p>
        </p:txBody>
      </p:sp>
      <p:sp>
        <p:nvSpPr>
          <p:cNvPr id="4" name="Slide Number Placeholder 3"/>
          <p:cNvSpPr>
            <a:spLocks noGrp="1"/>
          </p:cNvSpPr>
          <p:nvPr>
            <p:ph type="sldNum" sz="quarter" idx="10"/>
          </p:nvPr>
        </p:nvSpPr>
        <p:spPr/>
        <p:txBody>
          <a:bodyPr/>
          <a:lstStyle/>
          <a:p>
            <a:fld id="{D21423FA-3AA4-452E-A8BE-35302F9FB764}" type="slidenum">
              <a:rPr lang="en-US" smtClean="0"/>
              <a:t>44</a:t>
            </a:fld>
            <a:endParaRPr lang="en-US"/>
          </a:p>
        </p:txBody>
      </p:sp>
    </p:spTree>
    <p:extLst>
      <p:ext uri="{BB962C8B-B14F-4D97-AF65-F5344CB8AC3E}">
        <p14:creationId xmlns:p14="http://schemas.microsoft.com/office/powerpoint/2010/main" val="34945961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Share example</a:t>
            </a:r>
            <a:r>
              <a:rPr lang="en-US" baseline="0" dirty="0" smtClean="0"/>
              <a:t>: We desire for people to want to be on the portal, checking their notifications, updating their profile regularly and looking for opportunities. Similar to how people are addicted to social media and checking in regularly. The next generation of workers desire this type of portal.</a:t>
            </a:r>
            <a:endParaRPr lang="en-US" dirty="0"/>
          </a:p>
        </p:txBody>
      </p:sp>
      <p:sp>
        <p:nvSpPr>
          <p:cNvPr id="4" name="Slide Number Placeholder 3"/>
          <p:cNvSpPr>
            <a:spLocks noGrp="1"/>
          </p:cNvSpPr>
          <p:nvPr>
            <p:ph type="sldNum" sz="quarter" idx="10"/>
          </p:nvPr>
        </p:nvSpPr>
        <p:spPr/>
        <p:txBody>
          <a:bodyPr/>
          <a:lstStyle/>
          <a:p>
            <a:fld id="{D21423FA-3AA4-452E-A8BE-35302F9FB764}" type="slidenum">
              <a:rPr lang="en-US" smtClean="0"/>
              <a:t>45</a:t>
            </a:fld>
            <a:endParaRPr lang="en-US"/>
          </a:p>
        </p:txBody>
      </p:sp>
    </p:spTree>
    <p:extLst>
      <p:ext uri="{BB962C8B-B14F-4D97-AF65-F5344CB8AC3E}">
        <p14:creationId xmlns:p14="http://schemas.microsoft.com/office/powerpoint/2010/main" val="13471829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5360756-A089-46BE-AAB8-BB012FE5F872}" type="datetimeFigureOut">
              <a:rPr lang="en-US" smtClean="0"/>
              <a:t>6/11/2019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696997-F0BE-49EE-B946-F5A62CCEEDE4}"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360756-A089-46BE-AAB8-BB012FE5F872}" type="datetimeFigureOut">
              <a:rPr lang="en-US" smtClean="0"/>
              <a:t>6/11/2019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696997-F0BE-49EE-B946-F5A62CCEEDE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360756-A089-46BE-AAB8-BB012FE5F872}" type="datetimeFigureOut">
              <a:rPr lang="en-US" smtClean="0"/>
              <a:t>6/11/2019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696997-F0BE-49EE-B946-F5A62CCEEDE4}"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360756-A089-46BE-AAB8-BB012FE5F872}" type="datetimeFigureOut">
              <a:rPr lang="en-US" smtClean="0"/>
              <a:t>6/11/2019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696997-F0BE-49EE-B946-F5A62CCEEDE4}"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5360756-A089-46BE-AAB8-BB012FE5F872}" type="datetimeFigureOut">
              <a:rPr lang="en-US" smtClean="0"/>
              <a:t>6/11/2019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696997-F0BE-49EE-B946-F5A62CCEEDE4}"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5360756-A089-46BE-AAB8-BB012FE5F872}" type="datetimeFigureOut">
              <a:rPr lang="en-US" smtClean="0"/>
              <a:t>6/11/2019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696997-F0BE-49EE-B946-F5A62CCEEDE4}"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5360756-A089-46BE-AAB8-BB012FE5F872}" type="datetimeFigureOut">
              <a:rPr lang="en-US" smtClean="0"/>
              <a:t>6/11/2019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A696997-F0BE-49EE-B946-F5A62CCEEDE4}"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5360756-A089-46BE-AAB8-BB012FE5F872}" type="datetimeFigureOut">
              <a:rPr lang="en-US" smtClean="0"/>
              <a:t>6/11/2019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A696997-F0BE-49EE-B946-F5A62CCEEDE4}"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360756-A089-46BE-AAB8-BB012FE5F872}" type="datetimeFigureOut">
              <a:rPr lang="en-US" smtClean="0"/>
              <a:t>6/11/2019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A696997-F0BE-49EE-B946-F5A62CCEEDE4}"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en-US" smtClean="0"/>
              <a:t>Click to edit Master title style</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360756-A089-46BE-AAB8-BB012FE5F872}" type="datetimeFigureOut">
              <a:rPr lang="en-US" smtClean="0"/>
              <a:t>6/11/2019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696997-F0BE-49EE-B946-F5A62CCEEDE4}" type="slidenum">
              <a:rPr lang="en-US" smtClean="0"/>
              <a:t>‹#›</a:t>
            </a:fld>
            <a:endParaRPr lang="en-US"/>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en-US" smtClean="0"/>
              <a:t>Click to edit Master title style</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360756-A089-46BE-AAB8-BB012FE5F872}" type="datetimeFigureOut">
              <a:rPr lang="en-US" smtClean="0"/>
              <a:t>6/11/2019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696997-F0BE-49EE-B946-F5A62CCEEDE4}"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E5360756-A089-46BE-AAB8-BB012FE5F872}" type="datetimeFigureOut">
              <a:rPr lang="en-US" smtClean="0"/>
              <a:t>6/11/2019</a:t>
            </a:fld>
            <a:endParaRPr lang="en-US"/>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n-US"/>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0A696997-F0BE-49EE-B946-F5A62CCEEDE4}"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audio" Target="../media/audio1.wav"/><Relationship Id="rId1" Type="http://schemas.openxmlformats.org/officeDocument/2006/relationships/slideLayout" Target="../slideLayouts/slideLayout6.xml"/><Relationship Id="rId4" Type="http://schemas.openxmlformats.org/officeDocument/2006/relationships/audio" Target="../media/audio1.wav"/></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audio" Target="../media/audio1.wav"/><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g"/><Relationship Id="rId7" Type="http://schemas.openxmlformats.org/officeDocument/2006/relationships/image" Target="../media/image8.jpg"/><Relationship Id="rId2" Type="http://schemas.openxmlformats.org/officeDocument/2006/relationships/image" Target="../media/image3.png"/><Relationship Id="rId1" Type="http://schemas.openxmlformats.org/officeDocument/2006/relationships/slideLayout" Target="../slideLayouts/slideLayout6.xml"/><Relationship Id="rId6" Type="http://schemas.openxmlformats.org/officeDocument/2006/relationships/image" Target="../media/image7.jpeg"/><Relationship Id="rId11" Type="http://schemas.openxmlformats.org/officeDocument/2006/relationships/image" Target="../media/image12.png"/><Relationship Id="rId5" Type="http://schemas.openxmlformats.org/officeDocument/2006/relationships/image" Target="../media/image6.jpg"/><Relationship Id="rId10" Type="http://schemas.openxmlformats.org/officeDocument/2006/relationships/image" Target="../media/image11.jpg"/><Relationship Id="rId4" Type="http://schemas.openxmlformats.org/officeDocument/2006/relationships/image" Target="../media/image5.jpg"/><Relationship Id="rId9" Type="http://schemas.openxmlformats.org/officeDocument/2006/relationships/image" Target="../media/image10.png"/></Relationships>
</file>

<file path=ppt/slides/_rels/slide3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45.jpeg"/></Relationships>
</file>

<file path=ppt/slides/_rels/slide44.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audio" Target="../media/audio1.wav"/></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04457" y="427383"/>
            <a:ext cx="2819400" cy="2819400"/>
          </a:xfrm>
          <a:prstGeom prst="rect">
            <a:avLst/>
          </a:prstGeom>
        </p:spPr>
      </p:pic>
      <p:sp>
        <p:nvSpPr>
          <p:cNvPr id="3" name="TextBox 2"/>
          <p:cNvSpPr txBox="1"/>
          <p:nvPr/>
        </p:nvSpPr>
        <p:spPr>
          <a:xfrm>
            <a:off x="731709" y="3505200"/>
            <a:ext cx="7424057" cy="523220"/>
          </a:xfrm>
          <a:prstGeom prst="rect">
            <a:avLst/>
          </a:prstGeom>
          <a:noFill/>
        </p:spPr>
        <p:txBody>
          <a:bodyPr wrap="square" rtlCol="0">
            <a:spAutoFit/>
          </a:bodyPr>
          <a:lstStyle/>
          <a:p>
            <a:pPr algn="ctr"/>
            <a:r>
              <a:rPr lang="en-US" sz="2800" dirty="0" smtClean="0">
                <a:solidFill>
                  <a:schemeClr val="bg1"/>
                </a:solidFill>
                <a:latin typeface="+mj-lt"/>
              </a:rPr>
              <a:t>Mission Possible Emerging Leaders Academy</a:t>
            </a:r>
            <a:endParaRPr lang="en-US" sz="2800" dirty="0">
              <a:solidFill>
                <a:schemeClr val="bg1"/>
              </a:solidFill>
              <a:latin typeface="+mj-lt"/>
            </a:endParaRPr>
          </a:p>
        </p:txBody>
      </p:sp>
      <p:sp>
        <p:nvSpPr>
          <p:cNvPr id="4" name="Subtitle 4"/>
          <p:cNvSpPr txBox="1">
            <a:spLocks/>
          </p:cNvSpPr>
          <p:nvPr/>
        </p:nvSpPr>
        <p:spPr>
          <a:xfrm>
            <a:off x="718457" y="4248251"/>
            <a:ext cx="7391400" cy="933450"/>
          </a:xfrm>
          <a:prstGeom prst="rect">
            <a:avLst/>
          </a:prstGeom>
        </p:spPr>
        <p:txBody>
          <a:bodyPr>
            <a:no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algn="ctr"/>
            <a:r>
              <a:rPr lang="en-US" sz="4400" dirty="0" smtClean="0">
                <a:solidFill>
                  <a:schemeClr val="bg1"/>
                </a:solidFill>
                <a:latin typeface="+mj-lt"/>
              </a:rPr>
              <a:t>Team 1 – Project Proposal</a:t>
            </a:r>
            <a:endParaRPr lang="en-US" sz="4400" dirty="0">
              <a:solidFill>
                <a:schemeClr val="bg1"/>
              </a:solidFill>
              <a:latin typeface="+mj-lt"/>
            </a:endParaRPr>
          </a:p>
        </p:txBody>
      </p:sp>
      <p:sp>
        <p:nvSpPr>
          <p:cNvPr id="5" name="TextBox 4"/>
          <p:cNvSpPr txBox="1"/>
          <p:nvPr/>
        </p:nvSpPr>
        <p:spPr>
          <a:xfrm>
            <a:off x="1219200" y="5791200"/>
            <a:ext cx="6629400" cy="646331"/>
          </a:xfrm>
          <a:prstGeom prst="rect">
            <a:avLst/>
          </a:prstGeom>
          <a:noFill/>
        </p:spPr>
        <p:txBody>
          <a:bodyPr wrap="square" rtlCol="0">
            <a:spAutoFit/>
          </a:bodyPr>
          <a:lstStyle/>
          <a:p>
            <a:pPr algn="ctr"/>
            <a:r>
              <a:rPr lang="en-US" b="1" dirty="0" smtClean="0">
                <a:solidFill>
                  <a:schemeClr val="bg1"/>
                </a:solidFill>
                <a:latin typeface="Arial" panose="020B0604020202020204" pitchFamily="34" charset="0"/>
                <a:cs typeface="Arial" panose="020B0604020202020204" pitchFamily="34" charset="0"/>
              </a:rPr>
              <a:t>Abby Gettinger, Alexis Jones, Marva Lee, Michelle Hite, Nicole Harris, Sara Parsons, Randall Allen</a:t>
            </a:r>
            <a:endParaRPr lang="en-US"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917055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620474"/>
            <a:ext cx="7848600" cy="1015663"/>
          </a:xfrm>
          <a:prstGeom prst="rect">
            <a:avLst/>
          </a:prstGeom>
          <a:noFill/>
        </p:spPr>
        <p:txBody>
          <a:bodyPr wrap="square" rtlCol="0">
            <a:spAutoFit/>
          </a:bodyPr>
          <a:lstStyle/>
          <a:p>
            <a:pPr algn="ctr"/>
            <a:r>
              <a:rPr lang="en-US" sz="6000" dirty="0" smtClean="0">
                <a:latin typeface="Arial" panose="020B0604020202020204" pitchFamily="34" charset="0"/>
                <a:cs typeface="Arial" panose="020B0604020202020204" pitchFamily="34" charset="0"/>
              </a:rPr>
              <a:t>Make Connections</a:t>
            </a:r>
            <a:endParaRPr lang="en-US" sz="6000" dirty="0">
              <a:latin typeface="Arial" panose="020B0604020202020204" pitchFamily="34" charset="0"/>
              <a:cs typeface="Arial" panose="020B0604020202020204" pitchFamily="34" charset="0"/>
            </a:endParaRPr>
          </a:p>
        </p:txBody>
      </p:sp>
      <p:pic>
        <p:nvPicPr>
          <p:cNvPr id="5124" name="Picture 4" descr="C:\Users\des73eb\AppData\Local\Microsoft\Windows\INetCache\IE\NE80ZGMW\181178018-100257067-primary-idge[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1997765"/>
            <a:ext cx="5562600" cy="37054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519928"/>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0513" y="685800"/>
            <a:ext cx="8153400" cy="1107996"/>
          </a:xfrm>
          <a:prstGeom prst="rect">
            <a:avLst/>
          </a:prstGeom>
          <a:noFill/>
        </p:spPr>
        <p:txBody>
          <a:bodyPr wrap="square" rtlCol="0">
            <a:spAutoFit/>
          </a:bodyPr>
          <a:lstStyle/>
          <a:p>
            <a:pPr algn="ctr"/>
            <a:r>
              <a:rPr lang="en-US" sz="6600" dirty="0" smtClean="0">
                <a:latin typeface="Arial" panose="020B0604020202020204" pitchFamily="34" charset="0"/>
                <a:cs typeface="Arial" panose="020B0604020202020204" pitchFamily="34" charset="0"/>
              </a:rPr>
              <a:t>Maintain Control</a:t>
            </a:r>
            <a:endParaRPr lang="en-US" sz="6600" dirty="0">
              <a:latin typeface="Arial" panose="020B0604020202020204" pitchFamily="34" charset="0"/>
              <a:cs typeface="Arial" panose="020B0604020202020204" pitchFamily="34" charset="0"/>
            </a:endParaRPr>
          </a:p>
        </p:txBody>
      </p:sp>
      <p:pic>
        <p:nvPicPr>
          <p:cNvPr id="6146" name="Picture 2" descr="C:\Users\des73eb\AppData\Local\Microsoft\Windows\INetCache\IE\B1BYIGPW\Xbox-s-controller[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75109" y="2057400"/>
            <a:ext cx="4324207" cy="38598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7777766"/>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609600"/>
            <a:ext cx="8382000" cy="1446550"/>
          </a:xfrm>
          <a:prstGeom prst="rect">
            <a:avLst/>
          </a:prstGeom>
          <a:noFill/>
        </p:spPr>
        <p:txBody>
          <a:bodyPr wrap="square" rtlCol="0">
            <a:spAutoFit/>
          </a:bodyPr>
          <a:lstStyle/>
          <a:p>
            <a:pPr algn="ctr"/>
            <a:r>
              <a:rPr lang="en-US" sz="4400" dirty="0" smtClean="0">
                <a:latin typeface="Arial" panose="020B0604020202020204" pitchFamily="34" charset="0"/>
                <a:cs typeface="Arial" panose="020B0604020202020204" pitchFamily="34" charset="0"/>
              </a:rPr>
              <a:t>Show Off and Share Your Accomplishments</a:t>
            </a:r>
            <a:endParaRPr lang="en-US" sz="4400" dirty="0">
              <a:latin typeface="Arial" panose="020B0604020202020204" pitchFamily="34" charset="0"/>
              <a:cs typeface="Arial" panose="020B0604020202020204" pitchFamily="34" charset="0"/>
            </a:endParaRPr>
          </a:p>
        </p:txBody>
      </p:sp>
      <p:pic>
        <p:nvPicPr>
          <p:cNvPr id="7170" name="Picture 2" descr="C:\Users\des73eb\AppData\Local\Microsoft\Windows\INetCache\IE\NE80ZGMW\7551529986_e2e1ed52a5_k[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52600" y="2168016"/>
            <a:ext cx="5791200" cy="38570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6502655"/>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533400"/>
            <a:ext cx="7772400" cy="5601533"/>
          </a:xfrm>
          <a:prstGeom prst="rect">
            <a:avLst/>
          </a:prstGeom>
          <a:noFill/>
        </p:spPr>
        <p:txBody>
          <a:bodyPr wrap="square" rtlCol="0">
            <a:spAutoFit/>
          </a:bodyPr>
          <a:lstStyle/>
          <a:p>
            <a:r>
              <a:rPr lang="en-US" sz="3200" b="1" dirty="0" smtClean="0">
                <a:latin typeface="Arial" panose="020B0604020202020204" pitchFamily="34" charset="0"/>
                <a:cs typeface="Arial" panose="020B0604020202020204" pitchFamily="34" charset="0"/>
              </a:rPr>
              <a:t>Online Portfolio with the Basics</a:t>
            </a:r>
          </a:p>
          <a:p>
            <a:pPr marL="285750" indent="-285750">
              <a:buFont typeface="Arial" panose="020B0604020202020204" pitchFamily="34" charset="0"/>
              <a:buChar char="•"/>
            </a:pPr>
            <a:r>
              <a:rPr lang="en-US" sz="2800" dirty="0" smtClean="0">
                <a:latin typeface="Arial" panose="020B0604020202020204" pitchFamily="34" charset="0"/>
                <a:cs typeface="Arial" panose="020B0604020202020204" pitchFamily="34" charset="0"/>
              </a:rPr>
              <a:t>Resume</a:t>
            </a:r>
          </a:p>
          <a:p>
            <a:pPr marL="285750" indent="-285750">
              <a:buFont typeface="Arial" panose="020B0604020202020204" pitchFamily="34" charset="0"/>
              <a:buChar char="•"/>
            </a:pPr>
            <a:r>
              <a:rPr lang="en-US" sz="2800" dirty="0" smtClean="0">
                <a:latin typeface="Arial" panose="020B0604020202020204" pitchFamily="34" charset="0"/>
                <a:cs typeface="Arial" panose="020B0604020202020204" pitchFamily="34" charset="0"/>
              </a:rPr>
              <a:t>Career Summary</a:t>
            </a:r>
          </a:p>
          <a:p>
            <a:pPr marL="285750" indent="-285750">
              <a:buFont typeface="Arial" panose="020B0604020202020204" pitchFamily="34" charset="0"/>
              <a:buChar char="•"/>
            </a:pPr>
            <a:r>
              <a:rPr lang="en-US" sz="2800" dirty="0" smtClean="0">
                <a:latin typeface="Arial" panose="020B0604020202020204" pitchFamily="34" charset="0"/>
                <a:cs typeface="Arial" panose="020B0604020202020204" pitchFamily="34" charset="0"/>
              </a:rPr>
              <a:t>Goals </a:t>
            </a:r>
          </a:p>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S</a:t>
            </a:r>
            <a:r>
              <a:rPr lang="en-US" sz="2800" dirty="0" smtClean="0">
                <a:latin typeface="Arial" panose="020B0604020202020204" pitchFamily="34" charset="0"/>
                <a:cs typeface="Arial" panose="020B0604020202020204" pitchFamily="34" charset="0"/>
              </a:rPr>
              <a:t>kills</a:t>
            </a:r>
          </a:p>
          <a:p>
            <a:pPr marL="285750" indent="-285750">
              <a:buFont typeface="Arial" panose="020B0604020202020204" pitchFamily="34" charset="0"/>
              <a:buChar char="•"/>
            </a:pPr>
            <a:r>
              <a:rPr lang="en-US" sz="2800" dirty="0" smtClean="0">
                <a:latin typeface="Arial" panose="020B0604020202020204" pitchFamily="34" charset="0"/>
                <a:cs typeface="Arial" panose="020B0604020202020204" pitchFamily="34" charset="0"/>
              </a:rPr>
              <a:t>Accomplishments</a:t>
            </a:r>
          </a:p>
          <a:p>
            <a:pPr marL="285750" indent="-285750">
              <a:buFont typeface="Arial" panose="020B0604020202020204" pitchFamily="34" charset="0"/>
              <a:buChar char="•"/>
            </a:pPr>
            <a:r>
              <a:rPr lang="en-US" sz="2800" dirty="0" smtClean="0">
                <a:latin typeface="Arial" panose="020B0604020202020204" pitchFamily="34" charset="0"/>
                <a:cs typeface="Arial" panose="020B0604020202020204" pitchFamily="34" charset="0"/>
              </a:rPr>
              <a:t>Letters of Recommendations</a:t>
            </a:r>
          </a:p>
          <a:p>
            <a:pPr marL="285750" indent="-285750">
              <a:buFont typeface="Arial" panose="020B0604020202020204" pitchFamily="34" charset="0"/>
              <a:buChar char="•"/>
            </a:pPr>
            <a:r>
              <a:rPr lang="en-US" sz="2800" dirty="0" smtClean="0">
                <a:latin typeface="Arial" panose="020B0604020202020204" pitchFamily="34" charset="0"/>
                <a:cs typeface="Arial" panose="020B0604020202020204" pitchFamily="34" charset="0"/>
              </a:rPr>
              <a:t>Transcripts</a:t>
            </a:r>
          </a:p>
          <a:p>
            <a:pPr marL="285750" indent="-285750">
              <a:buFont typeface="Arial" panose="020B0604020202020204" pitchFamily="34" charset="0"/>
              <a:buChar char="•"/>
            </a:pPr>
            <a:r>
              <a:rPr lang="en-US" sz="2800" dirty="0" smtClean="0">
                <a:latin typeface="Arial" panose="020B0604020202020204" pitchFamily="34" charset="0"/>
                <a:cs typeface="Arial" panose="020B0604020202020204" pitchFamily="34" charset="0"/>
              </a:rPr>
              <a:t>Degrees</a:t>
            </a:r>
          </a:p>
          <a:p>
            <a:pPr marL="285750" indent="-285750">
              <a:buFont typeface="Arial" panose="020B0604020202020204" pitchFamily="34" charset="0"/>
              <a:buChar char="•"/>
            </a:pPr>
            <a:r>
              <a:rPr lang="en-US" sz="2800" dirty="0" smtClean="0">
                <a:latin typeface="Arial" panose="020B0604020202020204" pitchFamily="34" charset="0"/>
                <a:cs typeface="Arial" panose="020B0604020202020204" pitchFamily="34" charset="0"/>
              </a:rPr>
              <a:t>Certifications</a:t>
            </a:r>
          </a:p>
          <a:p>
            <a:pPr marL="285750" indent="-285750">
              <a:buFont typeface="Arial" panose="020B0604020202020204" pitchFamily="34" charset="0"/>
              <a:buChar char="•"/>
            </a:pPr>
            <a:r>
              <a:rPr lang="en-US" sz="2800" dirty="0" smtClean="0">
                <a:latin typeface="Arial" panose="020B0604020202020204" pitchFamily="34" charset="0"/>
                <a:cs typeface="Arial" panose="020B0604020202020204" pitchFamily="34" charset="0"/>
              </a:rPr>
              <a:t>Military Records</a:t>
            </a:r>
          </a:p>
          <a:p>
            <a:pPr marL="285750" indent="-285750">
              <a:buFont typeface="Arial" panose="020B0604020202020204" pitchFamily="34" charset="0"/>
              <a:buChar char="•"/>
            </a:pPr>
            <a:r>
              <a:rPr lang="en-US" sz="2800" dirty="0" smtClean="0">
                <a:latin typeface="Arial" panose="020B0604020202020204" pitchFamily="34" charset="0"/>
                <a:cs typeface="Arial" panose="020B0604020202020204" pitchFamily="34" charset="0"/>
              </a:rPr>
              <a:t>Volunteering</a:t>
            </a:r>
          </a:p>
          <a:p>
            <a:pPr marL="285750" indent="-285750">
              <a:buFont typeface="Arial" panose="020B0604020202020204" pitchFamily="34" charset="0"/>
              <a:buChar char="•"/>
            </a:pPr>
            <a:endParaRPr lang="en-US" dirty="0"/>
          </a:p>
        </p:txBody>
      </p:sp>
      <p:pic>
        <p:nvPicPr>
          <p:cNvPr id="8194" name="Picture 2" descr="C:\Users\des73eb\AppData\Local\Microsoft\Windows\INetCache\IE\EHZDQ22P\electronic-portfolio[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2362200"/>
            <a:ext cx="3857625" cy="3381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1204187"/>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descr="C:\Users\des73eb\AppData\Local\Microsoft\Windows\INetCache\IE\NE80ZGMW\tennessee[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9001" y="510209"/>
            <a:ext cx="5860024" cy="55095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6420883"/>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9107" y="1894811"/>
            <a:ext cx="3666272" cy="3807283"/>
          </a:xfrm>
          <a:prstGeom prst="rect">
            <a:avLst/>
          </a:prstGeom>
        </p:spPr>
      </p:pic>
      <p:sp>
        <p:nvSpPr>
          <p:cNvPr id="2" name="Title 1"/>
          <p:cNvSpPr>
            <a:spLocks noGrp="1"/>
          </p:cNvSpPr>
          <p:nvPr>
            <p:ph type="title" idx="4294967295"/>
          </p:nvPr>
        </p:nvSpPr>
        <p:spPr>
          <a:xfrm>
            <a:off x="0" y="304800"/>
            <a:ext cx="8229600" cy="1143000"/>
          </a:xfrm>
        </p:spPr>
        <p:txBody>
          <a:bodyPr/>
          <a:lstStyle/>
          <a:p>
            <a:r>
              <a:rPr lang="en-US" dirty="0" smtClean="0"/>
              <a:t> </a:t>
            </a: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8630" y="579733"/>
            <a:ext cx="1167368" cy="1167368"/>
          </a:xfrm>
          <a:prstGeom prst="rect">
            <a:avLst/>
          </a:prstGeom>
        </p:spPr>
      </p:pic>
      <p:grpSp>
        <p:nvGrpSpPr>
          <p:cNvPr id="8" name="Group 7"/>
          <p:cNvGrpSpPr/>
          <p:nvPr/>
        </p:nvGrpSpPr>
        <p:grpSpPr>
          <a:xfrm>
            <a:off x="735921" y="1894811"/>
            <a:ext cx="3733046" cy="613747"/>
            <a:chOff x="1883229" y="1000372"/>
            <a:chExt cx="1066800" cy="522003"/>
          </a:xfrm>
          <a:scene3d>
            <a:camera prst="orthographicFront">
              <a:rot lat="0" lon="0" rev="0"/>
            </a:camera>
            <a:lightRig rig="soft" dir="t">
              <a:rot lat="0" lon="0" rev="0"/>
            </a:lightRig>
          </a:scene3d>
        </p:grpSpPr>
        <p:sp>
          <p:nvSpPr>
            <p:cNvPr id="5" name="Snip Diagonal Corner Rectangle 4"/>
            <p:cNvSpPr/>
            <p:nvPr/>
          </p:nvSpPr>
          <p:spPr>
            <a:xfrm>
              <a:off x="1883229" y="1000372"/>
              <a:ext cx="1066800" cy="522003"/>
            </a:xfrm>
            <a:prstGeom prst="roundRect">
              <a:avLst/>
            </a:prstGeom>
            <a:solidFill>
              <a:schemeClr val="accent5">
                <a:lumMod val="50000"/>
              </a:schemeClr>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50000"/>
                  </a:schemeClr>
                </a:solidFill>
              </a:endParaRPr>
            </a:p>
          </p:txBody>
        </p:sp>
        <p:sp>
          <p:nvSpPr>
            <p:cNvPr id="6" name="TextBox 5"/>
            <p:cNvSpPr txBox="1"/>
            <p:nvPr/>
          </p:nvSpPr>
          <p:spPr>
            <a:xfrm>
              <a:off x="2001762" y="1032642"/>
              <a:ext cx="829733" cy="434426"/>
            </a:xfrm>
            <a:prstGeom prst="roundRect">
              <a:avLst/>
            </a:prstGeom>
            <a:noFill/>
            <a:ln>
              <a:noFill/>
            </a:ln>
            <a:effectLst>
              <a:outerShdw blurRad="107950" dist="12700" dir="5400000" algn="ctr">
                <a:srgbClr val="000000"/>
              </a:outerShdw>
            </a:effectLst>
            <a:sp3d contourW="44450" prstMaterial="matte">
              <a:bevelT w="63500" h="63500" prst="artDeco"/>
              <a:contourClr>
                <a:srgbClr val="FFFFFF"/>
              </a:contourClr>
            </a:sp3d>
          </p:spPr>
          <p:txBody>
            <a:bodyPr wrap="square" rtlCol="0">
              <a:spAutoFit/>
            </a:bodyPr>
            <a:lstStyle/>
            <a:p>
              <a:pPr algn="ctr"/>
              <a:r>
                <a:rPr lang="en-US" sz="2400" dirty="0" smtClean="0">
                  <a:solidFill>
                    <a:schemeClr val="bg1"/>
                  </a:solidFill>
                  <a:latin typeface="Arial" panose="020B0604020202020204" pitchFamily="34" charset="0"/>
                  <a:cs typeface="Arial" panose="020B0604020202020204" pitchFamily="34" charset="0"/>
                </a:rPr>
                <a:t>Professional Profile</a:t>
              </a:r>
              <a:endParaRPr lang="en-US" sz="2400" dirty="0">
                <a:solidFill>
                  <a:schemeClr val="bg1"/>
                </a:solidFill>
                <a:latin typeface="Arial" panose="020B0604020202020204" pitchFamily="34" charset="0"/>
                <a:cs typeface="Arial" panose="020B0604020202020204" pitchFamily="34" charset="0"/>
              </a:endParaRPr>
            </a:p>
          </p:txBody>
        </p:sp>
      </p:grpSp>
      <p:grpSp>
        <p:nvGrpSpPr>
          <p:cNvPr id="42" name="Group 41"/>
          <p:cNvGrpSpPr/>
          <p:nvPr/>
        </p:nvGrpSpPr>
        <p:grpSpPr>
          <a:xfrm>
            <a:off x="723026" y="2554795"/>
            <a:ext cx="3733046" cy="613747"/>
            <a:chOff x="1883229" y="1044666"/>
            <a:chExt cx="1066800" cy="522003"/>
          </a:xfrm>
          <a:scene3d>
            <a:camera prst="orthographicFront">
              <a:rot lat="0" lon="0" rev="0"/>
            </a:camera>
            <a:lightRig rig="soft" dir="t">
              <a:rot lat="0" lon="0" rev="0"/>
            </a:lightRig>
          </a:scene3d>
        </p:grpSpPr>
        <p:sp>
          <p:nvSpPr>
            <p:cNvPr id="43" name="Snip Diagonal Corner Rectangle 42"/>
            <p:cNvSpPr/>
            <p:nvPr/>
          </p:nvSpPr>
          <p:spPr>
            <a:xfrm>
              <a:off x="1883229" y="1044666"/>
              <a:ext cx="1066800" cy="522003"/>
            </a:xfrm>
            <a:prstGeom prst="roundRect">
              <a:avLst/>
            </a:prstGeom>
            <a:solidFill>
              <a:schemeClr val="accent5">
                <a:lumMod val="50000"/>
              </a:schemeClr>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50000"/>
                  </a:schemeClr>
                </a:solidFill>
              </a:endParaRPr>
            </a:p>
          </p:txBody>
        </p:sp>
        <p:sp>
          <p:nvSpPr>
            <p:cNvPr id="44" name="TextBox 43"/>
            <p:cNvSpPr txBox="1"/>
            <p:nvPr/>
          </p:nvSpPr>
          <p:spPr>
            <a:xfrm>
              <a:off x="1886969" y="1098036"/>
              <a:ext cx="1059414" cy="434426"/>
            </a:xfrm>
            <a:prstGeom prst="roundRect">
              <a:avLst/>
            </a:prstGeom>
            <a:noFill/>
            <a:ln>
              <a:noFill/>
            </a:ln>
            <a:effectLst>
              <a:outerShdw blurRad="107950" dist="12700" dir="5400000" algn="ctr">
                <a:srgbClr val="000000"/>
              </a:outerShdw>
            </a:effectLst>
            <a:sp3d contourW="44450" prstMaterial="matte">
              <a:bevelT w="63500" h="63500" prst="artDeco"/>
              <a:contourClr>
                <a:srgbClr val="FFFFFF"/>
              </a:contourClr>
            </a:sp3d>
          </p:spPr>
          <p:txBody>
            <a:bodyPr wrap="square" rtlCol="0">
              <a:spAutoFit/>
            </a:bodyPr>
            <a:lstStyle/>
            <a:p>
              <a:pPr algn="ctr"/>
              <a:r>
                <a:rPr lang="en-US" sz="2400" dirty="0" smtClean="0">
                  <a:solidFill>
                    <a:schemeClr val="bg1"/>
                  </a:solidFill>
                  <a:latin typeface="Arial" panose="020B0604020202020204" pitchFamily="34" charset="0"/>
                  <a:cs typeface="Arial" panose="020B0604020202020204" pitchFamily="34" charset="0"/>
                </a:rPr>
                <a:t>Personal Career Plan</a:t>
              </a:r>
              <a:endParaRPr lang="en-US" sz="1400" dirty="0">
                <a:solidFill>
                  <a:schemeClr val="bg1"/>
                </a:solidFill>
                <a:latin typeface="Arial" panose="020B0604020202020204" pitchFamily="34" charset="0"/>
                <a:cs typeface="Arial" panose="020B0604020202020204" pitchFamily="34" charset="0"/>
              </a:endParaRPr>
            </a:p>
          </p:txBody>
        </p:sp>
      </p:grpSp>
      <p:grpSp>
        <p:nvGrpSpPr>
          <p:cNvPr id="49" name="Group 48"/>
          <p:cNvGrpSpPr/>
          <p:nvPr/>
        </p:nvGrpSpPr>
        <p:grpSpPr>
          <a:xfrm>
            <a:off x="736116" y="5295792"/>
            <a:ext cx="3757788" cy="613747"/>
            <a:chOff x="-1566163" y="2419576"/>
            <a:chExt cx="1066800" cy="522003"/>
          </a:xfrm>
          <a:scene3d>
            <a:camera prst="orthographicFront">
              <a:rot lat="0" lon="0" rev="0"/>
            </a:camera>
            <a:lightRig rig="soft" dir="t">
              <a:rot lat="0" lon="0" rev="0"/>
            </a:lightRig>
          </a:scene3d>
        </p:grpSpPr>
        <p:sp>
          <p:nvSpPr>
            <p:cNvPr id="50" name="Snip Diagonal Corner Rectangle 49"/>
            <p:cNvSpPr/>
            <p:nvPr/>
          </p:nvSpPr>
          <p:spPr>
            <a:xfrm>
              <a:off x="-1566163" y="2419576"/>
              <a:ext cx="1066800" cy="522003"/>
            </a:xfrm>
            <a:prstGeom prst="roundRect">
              <a:avLst/>
            </a:prstGeom>
            <a:solidFill>
              <a:schemeClr val="accent5">
                <a:lumMod val="50000"/>
              </a:schemeClr>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50000"/>
                  </a:schemeClr>
                </a:solidFill>
              </a:endParaRPr>
            </a:p>
          </p:txBody>
        </p:sp>
        <p:sp>
          <p:nvSpPr>
            <p:cNvPr id="51" name="TextBox 50"/>
            <p:cNvSpPr txBox="1"/>
            <p:nvPr/>
          </p:nvSpPr>
          <p:spPr>
            <a:xfrm>
              <a:off x="-1558777" y="2497171"/>
              <a:ext cx="1059414" cy="434426"/>
            </a:xfrm>
            <a:prstGeom prst="roundRect">
              <a:avLst/>
            </a:prstGeom>
            <a:noFill/>
            <a:ln>
              <a:noFill/>
            </a:ln>
            <a:effectLst>
              <a:outerShdw blurRad="107950" dist="12700" dir="5400000" algn="ctr">
                <a:srgbClr val="000000"/>
              </a:outerShdw>
            </a:effectLst>
            <a:sp3d contourW="44450" prstMaterial="matte">
              <a:bevelT w="63500" h="63500" prst="artDeco"/>
              <a:contourClr>
                <a:srgbClr val="FFFFFF"/>
              </a:contourClr>
            </a:sp3d>
          </p:spPr>
          <p:txBody>
            <a:bodyPr wrap="square" rtlCol="0">
              <a:spAutoFit/>
            </a:bodyPr>
            <a:lstStyle/>
            <a:p>
              <a:pPr algn="ctr"/>
              <a:r>
                <a:rPr lang="en-US" sz="2400" dirty="0" smtClean="0">
                  <a:solidFill>
                    <a:schemeClr val="bg1"/>
                  </a:solidFill>
                  <a:latin typeface="Arial" panose="020B0604020202020204" pitchFamily="34" charset="0"/>
                  <a:cs typeface="Arial" panose="020B0604020202020204" pitchFamily="34" charset="0"/>
                </a:rPr>
                <a:t>Job Notifications</a:t>
              </a:r>
              <a:endParaRPr lang="en-US" sz="2400" dirty="0">
                <a:solidFill>
                  <a:schemeClr val="bg1"/>
                </a:solidFill>
                <a:latin typeface="Arial" panose="020B0604020202020204" pitchFamily="34" charset="0"/>
                <a:cs typeface="Arial" panose="020B0604020202020204" pitchFamily="34" charset="0"/>
              </a:endParaRPr>
            </a:p>
          </p:txBody>
        </p:sp>
      </p:grpSp>
      <p:grpSp>
        <p:nvGrpSpPr>
          <p:cNvPr id="52" name="Group 51"/>
          <p:cNvGrpSpPr/>
          <p:nvPr/>
        </p:nvGrpSpPr>
        <p:grpSpPr>
          <a:xfrm>
            <a:off x="737662" y="3919389"/>
            <a:ext cx="3757788" cy="618623"/>
            <a:chOff x="1883229" y="990090"/>
            <a:chExt cx="1066800" cy="526150"/>
          </a:xfrm>
          <a:scene3d>
            <a:camera prst="orthographicFront">
              <a:rot lat="0" lon="0" rev="0"/>
            </a:camera>
            <a:lightRig rig="soft" dir="t">
              <a:rot lat="0" lon="0" rev="0"/>
            </a:lightRig>
          </a:scene3d>
        </p:grpSpPr>
        <p:sp>
          <p:nvSpPr>
            <p:cNvPr id="53" name="Snip Diagonal Corner Rectangle 52"/>
            <p:cNvSpPr/>
            <p:nvPr/>
          </p:nvSpPr>
          <p:spPr>
            <a:xfrm>
              <a:off x="1883229" y="990090"/>
              <a:ext cx="1066800" cy="522003"/>
            </a:xfrm>
            <a:prstGeom prst="roundRect">
              <a:avLst/>
            </a:prstGeom>
            <a:solidFill>
              <a:schemeClr val="accent5">
                <a:lumMod val="50000"/>
              </a:schemeClr>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50000"/>
                  </a:schemeClr>
                </a:solidFill>
              </a:endParaRPr>
            </a:p>
          </p:txBody>
        </p:sp>
        <p:sp>
          <p:nvSpPr>
            <p:cNvPr id="54" name="TextBox 53"/>
            <p:cNvSpPr txBox="1"/>
            <p:nvPr/>
          </p:nvSpPr>
          <p:spPr>
            <a:xfrm>
              <a:off x="1886381" y="1081814"/>
              <a:ext cx="1060373" cy="434426"/>
            </a:xfrm>
            <a:prstGeom prst="roundRect">
              <a:avLst/>
            </a:prstGeom>
            <a:noFill/>
            <a:ln>
              <a:noFill/>
            </a:ln>
            <a:effectLst>
              <a:outerShdw blurRad="107950" dist="12700" dir="5400000" algn="ctr">
                <a:srgbClr val="000000"/>
              </a:outerShdw>
            </a:effectLst>
            <a:sp3d contourW="44450" prstMaterial="matte">
              <a:bevelT w="63500" h="63500" prst="artDeco"/>
              <a:contourClr>
                <a:srgbClr val="FFFFFF"/>
              </a:contourClr>
            </a:sp3d>
          </p:spPr>
          <p:txBody>
            <a:bodyPr wrap="square" rtlCol="0">
              <a:spAutoFit/>
            </a:bodyPr>
            <a:lstStyle/>
            <a:p>
              <a:pPr algn="ctr"/>
              <a:r>
                <a:rPr lang="en-US" sz="2400" dirty="0" smtClean="0">
                  <a:solidFill>
                    <a:schemeClr val="bg1"/>
                  </a:solidFill>
                  <a:latin typeface="Arial" panose="020B0604020202020204" pitchFamily="34" charset="0"/>
                  <a:cs typeface="Arial" panose="020B0604020202020204" pitchFamily="34" charset="0"/>
                </a:rPr>
                <a:t>Online Training Record</a:t>
              </a:r>
              <a:endParaRPr lang="en-US" sz="2400" dirty="0">
                <a:solidFill>
                  <a:schemeClr val="bg1"/>
                </a:solidFill>
                <a:latin typeface="Arial" panose="020B0604020202020204" pitchFamily="34" charset="0"/>
                <a:cs typeface="Arial" panose="020B0604020202020204" pitchFamily="34" charset="0"/>
              </a:endParaRPr>
            </a:p>
          </p:txBody>
        </p:sp>
      </p:grpSp>
      <p:grpSp>
        <p:nvGrpSpPr>
          <p:cNvPr id="56" name="Group 55"/>
          <p:cNvGrpSpPr/>
          <p:nvPr/>
        </p:nvGrpSpPr>
        <p:grpSpPr>
          <a:xfrm>
            <a:off x="736115" y="4592593"/>
            <a:ext cx="3783804" cy="613747"/>
            <a:chOff x="1883229" y="990090"/>
            <a:chExt cx="1074186" cy="522003"/>
          </a:xfrm>
          <a:scene3d>
            <a:camera prst="orthographicFront">
              <a:rot lat="0" lon="0" rev="0"/>
            </a:camera>
            <a:lightRig rig="soft" dir="t">
              <a:rot lat="0" lon="0" rev="0"/>
            </a:lightRig>
          </a:scene3d>
        </p:grpSpPr>
        <p:sp>
          <p:nvSpPr>
            <p:cNvPr id="57" name="Snip Diagonal Corner Rectangle 56"/>
            <p:cNvSpPr/>
            <p:nvPr/>
          </p:nvSpPr>
          <p:spPr>
            <a:xfrm>
              <a:off x="1883229" y="990090"/>
              <a:ext cx="1066800" cy="522003"/>
            </a:xfrm>
            <a:prstGeom prst="roundRect">
              <a:avLst/>
            </a:prstGeom>
            <a:solidFill>
              <a:schemeClr val="accent5">
                <a:lumMod val="50000"/>
              </a:schemeClr>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50000"/>
                  </a:schemeClr>
                </a:solidFill>
              </a:endParaRPr>
            </a:p>
          </p:txBody>
        </p:sp>
        <p:sp>
          <p:nvSpPr>
            <p:cNvPr id="58" name="TextBox 57"/>
            <p:cNvSpPr txBox="1"/>
            <p:nvPr/>
          </p:nvSpPr>
          <p:spPr>
            <a:xfrm>
              <a:off x="1890615" y="1033878"/>
              <a:ext cx="1066800" cy="434426"/>
            </a:xfrm>
            <a:prstGeom prst="roundRect">
              <a:avLst/>
            </a:prstGeom>
            <a:noFill/>
            <a:ln>
              <a:noFill/>
            </a:ln>
            <a:effectLst>
              <a:outerShdw blurRad="107950" dist="12700" dir="5400000" algn="ctr">
                <a:srgbClr val="000000"/>
              </a:outerShdw>
            </a:effectLst>
            <a:sp3d contourW="44450" prstMaterial="matte">
              <a:bevelT w="63500" h="63500" prst="artDeco"/>
              <a:contourClr>
                <a:srgbClr val="FFFFFF"/>
              </a:contourClr>
            </a:sp3d>
          </p:spPr>
          <p:txBody>
            <a:bodyPr wrap="square" rtlCol="0">
              <a:spAutoFit/>
            </a:bodyPr>
            <a:lstStyle/>
            <a:p>
              <a:pPr algn="ctr"/>
              <a:r>
                <a:rPr lang="en-US" sz="2400" dirty="0" smtClean="0">
                  <a:solidFill>
                    <a:schemeClr val="bg1"/>
                  </a:solidFill>
                  <a:latin typeface="Arial" panose="020B0604020202020204" pitchFamily="34" charset="0"/>
                  <a:cs typeface="Arial" panose="020B0604020202020204" pitchFamily="34" charset="0"/>
                </a:rPr>
                <a:t>Job Readiness Help</a:t>
              </a:r>
              <a:endParaRPr lang="en-US" sz="2400" dirty="0">
                <a:solidFill>
                  <a:schemeClr val="bg1"/>
                </a:solidFill>
                <a:latin typeface="Arial" panose="020B0604020202020204" pitchFamily="34" charset="0"/>
                <a:cs typeface="Arial" panose="020B0604020202020204" pitchFamily="34" charset="0"/>
              </a:endParaRPr>
            </a:p>
          </p:txBody>
        </p:sp>
      </p:grpSp>
      <p:grpSp>
        <p:nvGrpSpPr>
          <p:cNvPr id="59" name="Group 58"/>
          <p:cNvGrpSpPr/>
          <p:nvPr/>
        </p:nvGrpSpPr>
        <p:grpSpPr>
          <a:xfrm>
            <a:off x="720975" y="3231527"/>
            <a:ext cx="3762939" cy="613747"/>
            <a:chOff x="1883229" y="990090"/>
            <a:chExt cx="1066800" cy="522003"/>
          </a:xfrm>
          <a:scene3d>
            <a:camera prst="orthographicFront">
              <a:rot lat="0" lon="0" rev="0"/>
            </a:camera>
            <a:lightRig rig="soft" dir="t">
              <a:rot lat="0" lon="0" rev="0"/>
            </a:lightRig>
          </a:scene3d>
        </p:grpSpPr>
        <p:sp>
          <p:nvSpPr>
            <p:cNvPr id="60" name="Snip Diagonal Corner Rectangle 59"/>
            <p:cNvSpPr/>
            <p:nvPr/>
          </p:nvSpPr>
          <p:spPr>
            <a:xfrm>
              <a:off x="1883229" y="990090"/>
              <a:ext cx="1066800" cy="522003"/>
            </a:xfrm>
            <a:prstGeom prst="roundRect">
              <a:avLst/>
            </a:prstGeom>
            <a:solidFill>
              <a:schemeClr val="accent5">
                <a:lumMod val="50000"/>
              </a:schemeClr>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50000"/>
                  </a:schemeClr>
                </a:solidFill>
              </a:endParaRPr>
            </a:p>
          </p:txBody>
        </p:sp>
        <p:sp>
          <p:nvSpPr>
            <p:cNvPr id="61" name="TextBox 60"/>
            <p:cNvSpPr txBox="1"/>
            <p:nvPr/>
          </p:nvSpPr>
          <p:spPr>
            <a:xfrm>
              <a:off x="1937706" y="1060240"/>
              <a:ext cx="992613" cy="434426"/>
            </a:xfrm>
            <a:prstGeom prst="roundRect">
              <a:avLst/>
            </a:prstGeom>
            <a:noFill/>
            <a:ln>
              <a:noFill/>
            </a:ln>
            <a:effectLst>
              <a:outerShdw blurRad="107950" dist="12700" dir="5400000" algn="ctr">
                <a:srgbClr val="000000"/>
              </a:outerShdw>
            </a:effectLst>
            <a:sp3d contourW="44450" prstMaterial="matte">
              <a:bevelT w="63500" h="63500" prst="artDeco"/>
              <a:contourClr>
                <a:srgbClr val="FFFFFF"/>
              </a:contourClr>
            </a:sp3d>
          </p:spPr>
          <p:txBody>
            <a:bodyPr wrap="square" rtlCol="0">
              <a:spAutoFit/>
            </a:bodyPr>
            <a:lstStyle/>
            <a:p>
              <a:pPr algn="ctr"/>
              <a:r>
                <a:rPr lang="en-US" sz="2400" dirty="0" smtClean="0">
                  <a:solidFill>
                    <a:schemeClr val="bg1"/>
                  </a:solidFill>
                  <a:latin typeface="Arial" panose="020B0604020202020204" pitchFamily="34" charset="0"/>
                  <a:cs typeface="Arial" panose="020B0604020202020204" pitchFamily="34" charset="0"/>
                </a:rPr>
                <a:t>Training &amp; Academies</a:t>
              </a:r>
              <a:endParaRPr lang="en-US" sz="2400" dirty="0">
                <a:solidFill>
                  <a:schemeClr val="bg1"/>
                </a:solidFill>
                <a:latin typeface="Arial" panose="020B0604020202020204" pitchFamily="34" charset="0"/>
                <a:cs typeface="Arial" panose="020B0604020202020204" pitchFamily="34" charset="0"/>
              </a:endParaRPr>
            </a:p>
          </p:txBody>
        </p:sp>
      </p:grpSp>
      <p:cxnSp>
        <p:nvCxnSpPr>
          <p:cNvPr id="35" name="Straight Connector 34"/>
          <p:cNvCxnSpPr/>
          <p:nvPr/>
        </p:nvCxnSpPr>
        <p:spPr>
          <a:xfrm>
            <a:off x="1985998" y="1465442"/>
            <a:ext cx="6243602"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981200" y="872120"/>
            <a:ext cx="6477000" cy="584775"/>
          </a:xfrm>
          <a:prstGeom prst="rect">
            <a:avLst/>
          </a:prstGeom>
          <a:noFill/>
        </p:spPr>
        <p:txBody>
          <a:bodyPr wrap="square" rtlCol="0">
            <a:spAutoFit/>
          </a:bodyPr>
          <a:lstStyle/>
          <a:p>
            <a:r>
              <a:rPr lang="en-US" sz="3200" b="1" dirty="0" smtClean="0">
                <a:latin typeface="Arial" panose="020B0604020202020204" pitchFamily="34" charset="0"/>
                <a:cs typeface="Arial" panose="020B0604020202020204" pitchFamily="34" charset="0"/>
              </a:rPr>
              <a:t>DHS Career Development Portal</a:t>
            </a:r>
            <a:endParaRPr lang="en-US" sz="3200" b="1" dirty="0">
              <a:latin typeface="Arial" panose="020B0604020202020204" pitchFamily="34" charset="0"/>
              <a:cs typeface="Arial" panose="020B0604020202020204" pitchFamily="34" charset="0"/>
            </a:endParaRPr>
          </a:p>
        </p:txBody>
      </p:sp>
      <p:sp>
        <p:nvSpPr>
          <p:cNvPr id="17" name="Rectangle 16"/>
          <p:cNvSpPr/>
          <p:nvPr/>
        </p:nvSpPr>
        <p:spPr>
          <a:xfrm rot="20654745">
            <a:off x="4858965" y="2155880"/>
            <a:ext cx="3104544" cy="923330"/>
          </a:xfrm>
          <a:prstGeom prst="rect">
            <a:avLst/>
          </a:prstGeom>
          <a:noFill/>
        </p:spPr>
        <p:txBody>
          <a:bodyPr wrap="square" lIns="91440" tIns="45720" rIns="91440" bIns="45720">
            <a:spAutoFit/>
          </a:bodyPr>
          <a:lstStyle/>
          <a:p>
            <a:pPr algn="ctr"/>
            <a:r>
              <a:rPr lang="en-US" sz="5400" b="1" dirty="0" smtClean="0">
                <a:ln w="10541" cmpd="sng">
                  <a:solidFill>
                    <a:schemeClr val="accent4">
                      <a:lumMod val="20000"/>
                      <a:lumOff val="80000"/>
                    </a:schemeClr>
                  </a:solidFill>
                  <a:prstDash val="solid"/>
                </a:ln>
                <a:solidFill>
                  <a:schemeClr val="accent4">
                    <a:lumMod val="50000"/>
                  </a:schemeClr>
                </a:solidFill>
                <a:latin typeface="Arial" panose="020B0604020202020204" pitchFamily="34" charset="0"/>
                <a:cs typeface="Arial" panose="020B0604020202020204" pitchFamily="34" charset="0"/>
              </a:rPr>
              <a:t>Explore</a:t>
            </a:r>
            <a:endParaRPr lang="en-US" sz="5400" b="1" dirty="0">
              <a:ln w="10541" cmpd="sng">
                <a:solidFill>
                  <a:schemeClr val="accent4">
                    <a:lumMod val="20000"/>
                    <a:lumOff val="80000"/>
                  </a:schemeClr>
                </a:solidFill>
                <a:prstDash val="solid"/>
              </a:ln>
              <a:solidFill>
                <a:schemeClr val="accent4">
                  <a:lumMod val="50000"/>
                </a:schemeClr>
              </a:solidFill>
              <a:latin typeface="Arial" panose="020B0604020202020204" pitchFamily="34" charset="0"/>
              <a:cs typeface="Arial" panose="020B0604020202020204" pitchFamily="34" charset="0"/>
            </a:endParaRPr>
          </a:p>
        </p:txBody>
      </p:sp>
      <p:sp>
        <p:nvSpPr>
          <p:cNvPr id="18" name="Rectangle 17"/>
          <p:cNvSpPr/>
          <p:nvPr/>
        </p:nvSpPr>
        <p:spPr>
          <a:xfrm rot="21425125">
            <a:off x="6203888" y="3047821"/>
            <a:ext cx="2229458" cy="923330"/>
          </a:xfrm>
          <a:prstGeom prst="rect">
            <a:avLst/>
          </a:prstGeom>
          <a:noFill/>
          <a:ln>
            <a:solidFill>
              <a:schemeClr val="bg1"/>
            </a:solidFill>
          </a:ln>
        </p:spPr>
        <p:txBody>
          <a:bodyPr wrap="square" lIns="91440" tIns="45720" rIns="91440" bIns="45720">
            <a:spAutoFit/>
          </a:bodyPr>
          <a:lstStyle/>
          <a:p>
            <a:pPr algn="ctr"/>
            <a:r>
              <a:rPr lang="en-US"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anose="020B0604020202020204" pitchFamily="34" charset="0"/>
                <a:cs typeface="Arial" panose="020B0604020202020204" pitchFamily="34" charset="0"/>
              </a:rPr>
              <a:t>Learn</a:t>
            </a:r>
            <a:endParaRPr lang="en-US"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anose="020B0604020202020204" pitchFamily="34" charset="0"/>
              <a:cs typeface="Arial" panose="020B0604020202020204" pitchFamily="34" charset="0"/>
            </a:endParaRPr>
          </a:p>
        </p:txBody>
      </p:sp>
      <p:sp>
        <p:nvSpPr>
          <p:cNvPr id="19" name="Rectangle 18"/>
          <p:cNvSpPr/>
          <p:nvPr/>
        </p:nvSpPr>
        <p:spPr>
          <a:xfrm rot="600621">
            <a:off x="5932773" y="4252878"/>
            <a:ext cx="1954381" cy="923330"/>
          </a:xfrm>
          <a:prstGeom prst="rect">
            <a:avLst/>
          </a:prstGeom>
          <a:noFill/>
          <a:ln>
            <a:solidFill>
              <a:schemeClr val="bg1"/>
            </a:solidFill>
          </a:ln>
        </p:spPr>
        <p:txBody>
          <a:bodyPr wrap="none" lIns="91440" tIns="45720" rIns="91440" bIns="45720">
            <a:spAutoFit/>
          </a:bodyPr>
          <a:lstStyle/>
          <a:p>
            <a:pPr algn="ctr"/>
            <a:r>
              <a:rPr lang="en-US" sz="5400" b="1" dirty="0" smtClean="0">
                <a:ln w="10541" cmpd="sng">
                  <a:solidFill>
                    <a:srgbClr val="7D7D7D">
                      <a:tint val="100000"/>
                      <a:shade val="100000"/>
                      <a:satMod val="110000"/>
                    </a:srgbClr>
                  </a:solidFill>
                  <a:prstDash val="solid"/>
                </a:ln>
                <a:solidFill>
                  <a:schemeClr val="tx1">
                    <a:lumMod val="95000"/>
                    <a:lumOff val="5000"/>
                  </a:schemeClr>
                </a:solidFill>
                <a:latin typeface="Arial" panose="020B0604020202020204" pitchFamily="34" charset="0"/>
                <a:cs typeface="Arial" panose="020B0604020202020204" pitchFamily="34" charset="0"/>
              </a:rPr>
              <a:t>Grow</a:t>
            </a:r>
            <a:endParaRPr lang="en-US" sz="5400" b="1" dirty="0">
              <a:ln w="10541" cmpd="sng">
                <a:solidFill>
                  <a:srgbClr val="7D7D7D">
                    <a:tint val="100000"/>
                    <a:shade val="100000"/>
                    <a:satMod val="110000"/>
                  </a:srgbClr>
                </a:solidFill>
                <a:prstDash val="solid"/>
              </a:ln>
              <a:solidFill>
                <a:schemeClr val="tx1">
                  <a:lumMod val="95000"/>
                  <a:lumOff val="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01934518"/>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nip Diagonal Corner Rectangle 1"/>
          <p:cNvSpPr/>
          <p:nvPr/>
        </p:nvSpPr>
        <p:spPr>
          <a:xfrm>
            <a:off x="838197" y="474484"/>
            <a:ext cx="7315200" cy="973316"/>
          </a:xfrm>
          <a:prstGeom prst="snip2DiagRect">
            <a:avLst/>
          </a:prstGeom>
          <a:solidFill>
            <a:schemeClr val="accent5">
              <a:lumMod val="5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24E5B">
                  <a:lumMod val="50000"/>
                </a:srgbClr>
              </a:solidFill>
            </a:endParaRPr>
          </a:p>
        </p:txBody>
      </p:sp>
      <p:sp>
        <p:nvSpPr>
          <p:cNvPr id="3" name="TextBox 2"/>
          <p:cNvSpPr txBox="1"/>
          <p:nvPr/>
        </p:nvSpPr>
        <p:spPr>
          <a:xfrm>
            <a:off x="838197" y="607815"/>
            <a:ext cx="7315200" cy="646331"/>
          </a:xfrm>
          <a:prstGeom prst="rect">
            <a:avLst/>
          </a:prstGeom>
          <a:noFill/>
        </p:spPr>
        <p:txBody>
          <a:bodyPr wrap="square" rtlCol="0">
            <a:spAutoFit/>
          </a:bodyPr>
          <a:lstStyle/>
          <a:p>
            <a:pPr algn="ctr"/>
            <a:r>
              <a:rPr lang="en-US" sz="3600" dirty="0" smtClean="0">
                <a:solidFill>
                  <a:prstClr val="white"/>
                </a:solidFill>
                <a:latin typeface="Arial" panose="020B0604020202020204" pitchFamily="34" charset="0"/>
                <a:cs typeface="Arial" panose="020B0604020202020204" pitchFamily="34" charset="0"/>
              </a:rPr>
              <a:t>Personal Career Development</a:t>
            </a:r>
            <a:endParaRPr lang="en-US" sz="3600" dirty="0">
              <a:solidFill>
                <a:prstClr val="white"/>
              </a:solidFill>
              <a:latin typeface="Arial" panose="020B0604020202020204" pitchFamily="34" charset="0"/>
              <a:cs typeface="Arial" panose="020B0604020202020204" pitchFamily="34" charset="0"/>
            </a:endParaRPr>
          </a:p>
        </p:txBody>
      </p:sp>
      <p:sp>
        <p:nvSpPr>
          <p:cNvPr id="13" name="Title 12"/>
          <p:cNvSpPr>
            <a:spLocks noGrp="1"/>
          </p:cNvSpPr>
          <p:nvPr>
            <p:ph type="title"/>
          </p:nvPr>
        </p:nvSpPr>
        <p:spPr/>
        <p:txBody>
          <a:bodyPr>
            <a:normAutofit fontScale="90000"/>
          </a:bodyPr>
          <a:lstStyle/>
          <a:p>
            <a:r>
              <a:rPr lang="en-US" dirty="0" smtClean="0"/>
              <a:t>Navigating the Workforce</a:t>
            </a:r>
            <a:endParaRPr lang="en-US" dirty="0"/>
          </a:p>
        </p:txBody>
      </p:sp>
      <p:pic>
        <p:nvPicPr>
          <p:cNvPr id="16" name="Content Placeholder 15"/>
          <p:cNvPicPr>
            <a:picLocks noGrp="1" noChangeAspect="1"/>
          </p:cNvPicPr>
          <p:nvPr>
            <p:ph idx="4294967295"/>
          </p:nvPr>
        </p:nvPicPr>
        <p:blipFill rotWithShape="1">
          <a:blip r:embed="rId3">
            <a:extLst>
              <a:ext uri="{28A0092B-C50C-407E-A947-70E740481C1C}">
                <a14:useLocalDpi xmlns:a14="http://schemas.microsoft.com/office/drawing/2010/main" val="0"/>
              </a:ext>
            </a:extLst>
          </a:blip>
          <a:srcRect l="7345" r="9252" b="12373"/>
          <a:stretch/>
        </p:blipFill>
        <p:spPr>
          <a:xfrm>
            <a:off x="2038347" y="1600200"/>
            <a:ext cx="4914900" cy="3490913"/>
          </a:xfrm>
        </p:spPr>
      </p:pic>
    </p:spTree>
    <p:extLst>
      <p:ext uri="{BB962C8B-B14F-4D97-AF65-F5344CB8AC3E}">
        <p14:creationId xmlns:p14="http://schemas.microsoft.com/office/powerpoint/2010/main" val="1040341548"/>
      </p:ext>
    </p:extLst>
  </p:cSld>
  <p:clrMapOvr>
    <a:masterClrMapping/>
  </p:clrMapOvr>
  <mc:AlternateContent xmlns:mc="http://schemas.openxmlformats.org/markup-compatibility/2006" xmlns:p14="http://schemas.microsoft.com/office/powerpoint/2010/main">
    <mc:Choice Requires="p14">
      <p:transition spd="slow">
        <p14:flash/>
        <p:sndAc>
          <p:stSnd>
            <p:snd r:embed="rId2" name="click.wav"/>
          </p:stSnd>
        </p:sndAc>
      </p:transition>
    </mc:Choice>
    <mc:Fallback xmlns="">
      <p:transition spd="slow">
        <p:fade/>
        <p:sndAc>
          <p:stSnd>
            <p:snd r:embed="rId4" name="click.wav"/>
          </p:stSnd>
        </p:sndAc>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sz="4400" dirty="0" smtClean="0"/>
              <a:t>Only 27% of college grads have a job related to their major</a:t>
            </a:r>
            <a:endParaRPr lang="en-US" sz="4400" dirty="0"/>
          </a:p>
        </p:txBody>
      </p:sp>
      <p:pic>
        <p:nvPicPr>
          <p:cNvPr id="8" name="Content Placeholder 7"/>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l="23367" t="16407" r="22953" b="3743"/>
          <a:stretch/>
        </p:blipFill>
        <p:spPr>
          <a:xfrm>
            <a:off x="1447800" y="609600"/>
            <a:ext cx="6275614" cy="4183744"/>
          </a:xfrm>
        </p:spPr>
      </p:pic>
    </p:spTree>
    <p:extLst>
      <p:ext uri="{BB962C8B-B14F-4D97-AF65-F5344CB8AC3E}">
        <p14:creationId xmlns:p14="http://schemas.microsoft.com/office/powerpoint/2010/main" val="105942207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257800" y="1041950"/>
            <a:ext cx="2590800" cy="4546050"/>
          </a:xfrm>
          <a:prstGeom prst="rect">
            <a:avLst/>
          </a:prstGeom>
          <a:solidFill>
            <a:schemeClr val="accent5">
              <a:lumMod val="75000"/>
            </a:schemeClr>
          </a:solidFill>
          <a:ln>
            <a:solidFill>
              <a:schemeClr val="accent5">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724400" y="1600200"/>
            <a:ext cx="3657600" cy="2431914"/>
          </a:xfrm>
          <a:ln>
            <a:solidFill>
              <a:srgbClr val="002060"/>
            </a:solidFill>
          </a:ln>
          <a:effectLst>
            <a:glow rad="63500">
              <a:schemeClr val="accent2">
                <a:satMod val="175000"/>
                <a:alpha val="40000"/>
              </a:schemeClr>
            </a:glow>
          </a:effectLst>
        </p:spPr>
      </p:pic>
      <p:sp>
        <p:nvSpPr>
          <p:cNvPr id="8" name="TextBox 7"/>
          <p:cNvSpPr txBox="1"/>
          <p:nvPr/>
        </p:nvSpPr>
        <p:spPr>
          <a:xfrm>
            <a:off x="805540" y="1311741"/>
            <a:ext cx="3657600" cy="3046988"/>
          </a:xfrm>
          <a:prstGeom prst="rect">
            <a:avLst/>
          </a:prstGeom>
          <a:noFill/>
        </p:spPr>
        <p:txBody>
          <a:bodyPr wrap="square" rtlCol="0">
            <a:spAutoFit/>
          </a:bodyPr>
          <a:lstStyle/>
          <a:p>
            <a:pPr>
              <a:spcAft>
                <a:spcPts val="2400"/>
              </a:spcAft>
            </a:pPr>
            <a:r>
              <a:rPr lang="en-US" sz="4800" dirty="0" smtClean="0">
                <a:latin typeface="Arial" panose="020B0604020202020204" pitchFamily="34" charset="0"/>
                <a:cs typeface="Arial" panose="020B0604020202020204" pitchFamily="34" charset="0"/>
              </a:rPr>
              <a:t>What jobs are available that I might like?</a:t>
            </a:r>
            <a:endParaRPr lang="en-US" sz="4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4007180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762000" y="4572000"/>
            <a:ext cx="7543800" cy="1600200"/>
          </a:xfrm>
        </p:spPr>
        <p:txBody>
          <a:bodyPr>
            <a:noAutofit/>
          </a:bodyPr>
          <a:lstStyle/>
          <a:p>
            <a:r>
              <a:rPr lang="en-US" sz="4400" dirty="0" smtClean="0"/>
              <a:t>What Tools Are Available Now?</a:t>
            </a:r>
            <a:endParaRPr lang="en-US" sz="4400" dirty="0"/>
          </a:p>
        </p:txBody>
      </p:sp>
      <p:pic>
        <p:nvPicPr>
          <p:cNvPr id="2051"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211143" y="501470"/>
            <a:ext cx="6713657" cy="47843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03686" y="1905000"/>
            <a:ext cx="1683219" cy="33215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0960340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62000" y="3124200"/>
            <a:ext cx="7543800" cy="1524000"/>
          </a:xfrm>
        </p:spPr>
        <p:txBody>
          <a:bodyPr>
            <a:normAutofit fontScale="90000"/>
          </a:bodyPr>
          <a:lstStyle/>
          <a:p>
            <a:r>
              <a:rPr lang="en-US" sz="4800" dirty="0" smtClean="0"/>
              <a:t>DHS Career Development Portal</a:t>
            </a:r>
            <a:endParaRPr lang="en-US" sz="4800" dirty="0"/>
          </a:p>
        </p:txBody>
      </p:sp>
      <p:sp>
        <p:nvSpPr>
          <p:cNvPr id="5" name="Subtitle 4"/>
          <p:cNvSpPr>
            <a:spLocks noGrp="1"/>
          </p:cNvSpPr>
          <p:nvPr>
            <p:ph type="subTitle" idx="1"/>
          </p:nvPr>
        </p:nvSpPr>
        <p:spPr>
          <a:xfrm>
            <a:off x="838200" y="4648200"/>
            <a:ext cx="6858000" cy="990600"/>
          </a:xfrm>
        </p:spPr>
        <p:txBody>
          <a:bodyPr>
            <a:noAutofit/>
          </a:bodyPr>
          <a:lstStyle/>
          <a:p>
            <a:r>
              <a:rPr lang="en-US" sz="3200" dirty="0" smtClean="0">
                <a:latin typeface="Arial" panose="020B0604020202020204" pitchFamily="34" charset="0"/>
                <a:cs typeface="Arial" panose="020B0604020202020204" pitchFamily="34" charset="0"/>
              </a:rPr>
              <a:t>A centralized, user-friendly, talent management interface</a:t>
            </a:r>
            <a:endParaRPr lang="en-US" sz="3200" dirty="0">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52800" y="664029"/>
            <a:ext cx="2209800" cy="2209800"/>
          </a:xfrm>
          <a:prstGeom prst="rect">
            <a:avLst/>
          </a:prstGeom>
        </p:spPr>
      </p:pic>
    </p:spTree>
    <p:extLst>
      <p:ext uri="{BB962C8B-B14F-4D97-AF65-F5344CB8AC3E}">
        <p14:creationId xmlns:p14="http://schemas.microsoft.com/office/powerpoint/2010/main" val="3342714997"/>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Tab Basics</a:t>
            </a:r>
            <a:endParaRPr lang="en-US" dirty="0"/>
          </a:p>
        </p:txBody>
      </p:sp>
      <p:sp>
        <p:nvSpPr>
          <p:cNvPr id="8" name="Content Placeholder 7"/>
          <p:cNvSpPr>
            <a:spLocks noGrp="1"/>
          </p:cNvSpPr>
          <p:nvPr>
            <p:ph sz="half" idx="1"/>
          </p:nvPr>
        </p:nvSpPr>
        <p:spPr>
          <a:xfrm>
            <a:off x="762000" y="533400"/>
            <a:ext cx="7543800" cy="3767328"/>
          </a:xfrm>
        </p:spPr>
        <p:txBody>
          <a:bodyPr>
            <a:normAutofit/>
          </a:bodyPr>
          <a:lstStyle/>
          <a:p>
            <a:pPr marL="457200" indent="-457200">
              <a:spcAft>
                <a:spcPts val="2400"/>
              </a:spcAft>
              <a:buFont typeface="+mj-lt"/>
              <a:buAutoNum type="arabicPeriod"/>
            </a:pPr>
            <a:r>
              <a:rPr lang="en-US" sz="3200" b="1" dirty="0" smtClean="0"/>
              <a:t>Personal Career Plan Notes </a:t>
            </a:r>
            <a:r>
              <a:rPr lang="en-US" sz="4000" dirty="0" smtClean="0"/>
              <a:t/>
            </a:r>
            <a:br>
              <a:rPr lang="en-US" sz="4000" dirty="0" smtClean="0"/>
            </a:br>
            <a:r>
              <a:rPr lang="en-US" sz="2800" dirty="0" smtClean="0"/>
              <a:t>(Only seen by the Employee)</a:t>
            </a:r>
          </a:p>
          <a:p>
            <a:pPr marL="457200" indent="-457200">
              <a:spcAft>
                <a:spcPts val="2400"/>
              </a:spcAft>
              <a:buFont typeface="+mj-lt"/>
              <a:buAutoNum type="arabicPeriod"/>
            </a:pPr>
            <a:r>
              <a:rPr lang="en-US" sz="3200" b="1" dirty="0" smtClean="0"/>
              <a:t>Posted Goals Showing Interests and Intentions</a:t>
            </a:r>
            <a:r>
              <a:rPr lang="en-US" sz="4000" dirty="0" smtClean="0"/>
              <a:t/>
            </a:r>
            <a:br>
              <a:rPr lang="en-US" sz="4000" dirty="0" smtClean="0"/>
            </a:br>
            <a:r>
              <a:rPr lang="en-US" sz="2800" dirty="0" smtClean="0"/>
              <a:t>(Can be seen by others on the Profile) </a:t>
            </a:r>
            <a:endParaRPr lang="en-US" sz="2800" dirty="0"/>
          </a:p>
        </p:txBody>
      </p:sp>
    </p:spTree>
    <p:extLst>
      <p:ext uri="{BB962C8B-B14F-4D97-AF65-F5344CB8AC3E}">
        <p14:creationId xmlns:p14="http://schemas.microsoft.com/office/powerpoint/2010/main" val="223087846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up)">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wipe(up)">
                                      <p:cBhvr>
                                        <p:cTn id="12"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smtClean="0"/>
              <a:t>Career Plan Notes</a:t>
            </a:r>
            <a:endParaRPr lang="en-US" dirty="0"/>
          </a:p>
        </p:txBody>
      </p:sp>
      <p:sp>
        <p:nvSpPr>
          <p:cNvPr id="9" name="Content Placeholder 7"/>
          <p:cNvSpPr>
            <a:spLocks noGrp="1"/>
          </p:cNvSpPr>
          <p:nvPr>
            <p:ph idx="1"/>
          </p:nvPr>
        </p:nvSpPr>
        <p:spPr>
          <a:xfrm>
            <a:off x="800100" y="927351"/>
            <a:ext cx="7543800" cy="4495800"/>
          </a:xfrm>
        </p:spPr>
        <p:txBody>
          <a:bodyPr>
            <a:noAutofit/>
          </a:bodyPr>
          <a:lstStyle/>
          <a:p>
            <a:pPr marL="457200" indent="-457200">
              <a:spcAft>
                <a:spcPts val="1200"/>
              </a:spcAft>
              <a:buFont typeface="+mj-lt"/>
              <a:buAutoNum type="arabicPeriod"/>
            </a:pPr>
            <a:r>
              <a:rPr lang="en-US" sz="3200" b="1" dirty="0" smtClean="0">
                <a:latin typeface="Arial" panose="020B0604020202020204" pitchFamily="34" charset="0"/>
                <a:cs typeface="Arial" panose="020B0604020202020204" pitchFamily="34" charset="0"/>
              </a:rPr>
              <a:t>Upload Test Results                           </a:t>
            </a:r>
            <a:r>
              <a:rPr lang="en-US" i="1" dirty="0" smtClean="0">
                <a:latin typeface="Arial" panose="020B0604020202020204" pitchFamily="34" charset="0"/>
                <a:cs typeface="Arial" panose="020B0604020202020204" pitchFamily="34" charset="0"/>
              </a:rPr>
              <a:t>(Ex: “Next Move” Test)</a:t>
            </a:r>
          </a:p>
          <a:p>
            <a:pPr marL="457200" indent="-457200">
              <a:spcAft>
                <a:spcPts val="1200"/>
              </a:spcAft>
              <a:buFont typeface="+mj-lt"/>
              <a:buAutoNum type="arabicPeriod"/>
            </a:pPr>
            <a:r>
              <a:rPr lang="en-US" sz="3200" b="1" dirty="0" smtClean="0">
                <a:latin typeface="Arial" panose="020B0604020202020204" pitchFamily="34" charset="0"/>
                <a:cs typeface="Arial" panose="020B0604020202020204" pitchFamily="34" charset="0"/>
              </a:rPr>
              <a:t>Guided Path to Inspire the Employee                                        </a:t>
            </a:r>
            <a:r>
              <a:rPr lang="en-US" i="1" dirty="0" smtClean="0">
                <a:latin typeface="Arial" panose="020B0604020202020204" pitchFamily="34" charset="0"/>
                <a:cs typeface="Arial" panose="020B0604020202020204" pitchFamily="34" charset="0"/>
              </a:rPr>
              <a:t>(Ex: Self Reflection Tool)</a:t>
            </a:r>
          </a:p>
          <a:p>
            <a:pPr marL="457200" indent="-457200">
              <a:spcAft>
                <a:spcPts val="1200"/>
              </a:spcAft>
              <a:buFont typeface="+mj-lt"/>
              <a:buAutoNum type="arabicPeriod"/>
            </a:pPr>
            <a:r>
              <a:rPr lang="en-US" sz="3200" b="1" dirty="0" smtClean="0">
                <a:latin typeface="Arial" panose="020B0604020202020204" pitchFamily="34" charset="0"/>
                <a:cs typeface="Arial" panose="020B0604020202020204" pitchFamily="34" charset="0"/>
              </a:rPr>
              <a:t>List Possible Schools or Trainings of Interest                                             </a:t>
            </a:r>
            <a:r>
              <a:rPr lang="en-US" i="1" dirty="0" smtClean="0">
                <a:latin typeface="Arial" panose="020B0604020202020204" pitchFamily="34" charset="0"/>
                <a:cs typeface="Arial" panose="020B0604020202020204" pitchFamily="34" charset="0"/>
              </a:rPr>
              <a:t>(Ex: MPELA, Conferences, Mentors to Pursue) </a:t>
            </a:r>
          </a:p>
          <a:p>
            <a:pPr marL="457200" indent="-457200">
              <a:buFont typeface="+mj-lt"/>
              <a:buAutoNum type="arabicPeriod"/>
            </a:pPr>
            <a:endParaRPr lang="en-US" dirty="0" smtClean="0"/>
          </a:p>
        </p:txBody>
      </p:sp>
    </p:spTree>
    <p:extLst>
      <p:ext uri="{BB962C8B-B14F-4D97-AF65-F5344CB8AC3E}">
        <p14:creationId xmlns:p14="http://schemas.microsoft.com/office/powerpoint/2010/main" val="131239264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down)">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wipe(down)">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wipe(down)">
                                      <p:cBhvr>
                                        <p:cTn id="17"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smtClean="0"/>
              <a:t>Goals &amp; Interests</a:t>
            </a:r>
            <a:endParaRPr lang="en-US" dirty="0"/>
          </a:p>
        </p:txBody>
      </p:sp>
      <p:sp>
        <p:nvSpPr>
          <p:cNvPr id="8" name="Content Placeholder 7"/>
          <p:cNvSpPr>
            <a:spLocks noGrp="1"/>
          </p:cNvSpPr>
          <p:nvPr>
            <p:ph sz="half" idx="1"/>
          </p:nvPr>
        </p:nvSpPr>
        <p:spPr>
          <a:xfrm>
            <a:off x="381000" y="685801"/>
            <a:ext cx="3810000" cy="4191000"/>
          </a:xfrm>
        </p:spPr>
        <p:txBody>
          <a:bodyPr>
            <a:normAutofit fontScale="77500" lnSpcReduction="20000"/>
          </a:bodyPr>
          <a:lstStyle/>
          <a:p>
            <a:pPr marL="457200" indent="-457200">
              <a:spcBef>
                <a:spcPts val="1200"/>
              </a:spcBef>
              <a:spcAft>
                <a:spcPts val="2400"/>
              </a:spcAft>
              <a:buFont typeface="+mj-lt"/>
              <a:buAutoNum type="arabicPeriod"/>
            </a:pPr>
            <a:r>
              <a:rPr lang="en-US" sz="3200" dirty="0" smtClean="0">
                <a:latin typeface="Arial" panose="020B0604020202020204" pitchFamily="34" charset="0"/>
                <a:cs typeface="Arial" panose="020B0604020202020204" pitchFamily="34" charset="0"/>
              </a:rPr>
              <a:t>Post Learning “In Progress”</a:t>
            </a:r>
          </a:p>
          <a:p>
            <a:pPr marL="457200" indent="-457200">
              <a:spcAft>
                <a:spcPts val="2400"/>
              </a:spcAft>
              <a:buFont typeface="+mj-lt"/>
              <a:buAutoNum type="arabicPeriod"/>
            </a:pPr>
            <a:r>
              <a:rPr lang="en-US" sz="3200" dirty="0" smtClean="0">
                <a:latin typeface="Arial" panose="020B0604020202020204" pitchFamily="34" charset="0"/>
                <a:cs typeface="Arial" panose="020B0604020202020204" pitchFamily="34" charset="0"/>
              </a:rPr>
              <a:t>Post Fields of Interest</a:t>
            </a:r>
          </a:p>
          <a:p>
            <a:pPr marL="457200" indent="-457200">
              <a:spcAft>
                <a:spcPts val="2400"/>
              </a:spcAft>
              <a:buFont typeface="+mj-lt"/>
              <a:buAutoNum type="arabicPeriod"/>
            </a:pPr>
            <a:r>
              <a:rPr lang="en-US" sz="3200" dirty="0" smtClean="0">
                <a:latin typeface="Arial" panose="020B0604020202020204" pitchFamily="34" charset="0"/>
                <a:cs typeface="Arial" panose="020B0604020202020204" pitchFamily="34" charset="0"/>
              </a:rPr>
              <a:t>List Skill Sets/Strengths</a:t>
            </a:r>
          </a:p>
          <a:p>
            <a:pPr marL="457200" indent="-457200">
              <a:spcAft>
                <a:spcPts val="2400"/>
              </a:spcAft>
              <a:buFont typeface="+mj-lt"/>
              <a:buAutoNum type="arabicPeriod"/>
            </a:pPr>
            <a:r>
              <a:rPr lang="en-US" sz="3200" dirty="0" smtClean="0">
                <a:latin typeface="Arial" panose="020B0604020202020204" pitchFamily="34" charset="0"/>
                <a:cs typeface="Arial" panose="020B0604020202020204" pitchFamily="34" charset="0"/>
              </a:rPr>
              <a:t>Express Availability to Move/Continue Education</a:t>
            </a:r>
          </a:p>
        </p:txBody>
      </p:sp>
      <p:pic>
        <p:nvPicPr>
          <p:cNvPr id="6" name="Content Placeholder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191000" y="1066800"/>
            <a:ext cx="4397375" cy="3352800"/>
          </a:xfrm>
        </p:spPr>
      </p:pic>
    </p:spTree>
    <p:extLst>
      <p:ext uri="{BB962C8B-B14F-4D97-AF65-F5344CB8AC3E}">
        <p14:creationId xmlns:p14="http://schemas.microsoft.com/office/powerpoint/2010/main" val="146679773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685800" y="2761342"/>
            <a:ext cx="7543800" cy="2877457"/>
          </a:xfrm>
        </p:spPr>
        <p:txBody>
          <a:bodyPr>
            <a:normAutofit/>
          </a:bodyPr>
          <a:lstStyle/>
          <a:p>
            <a:pPr marL="0" indent="0" algn="ctr">
              <a:buNone/>
            </a:pPr>
            <a:r>
              <a:rPr lang="en-US" sz="3200" b="1" u="sng" dirty="0"/>
              <a:t>Our Mission</a:t>
            </a:r>
            <a:r>
              <a:rPr lang="en-US" sz="3200" dirty="0"/>
              <a:t/>
            </a:r>
            <a:br>
              <a:rPr lang="en-US" sz="3200" dirty="0"/>
            </a:br>
            <a:r>
              <a:rPr lang="en-US" sz="3200" dirty="0"/>
              <a:t>To build strong families by connecting Tennesseans to employment, education and support services.</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9057" y="359229"/>
            <a:ext cx="5509469" cy="2438400"/>
          </a:xfrm>
          <a:prstGeom prst="rect">
            <a:avLst/>
          </a:prstGeom>
        </p:spPr>
      </p:pic>
    </p:spTree>
    <p:extLst>
      <p:ext uri="{BB962C8B-B14F-4D97-AF65-F5344CB8AC3E}">
        <p14:creationId xmlns:p14="http://schemas.microsoft.com/office/powerpoint/2010/main" val="31732938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9107" y="1894811"/>
            <a:ext cx="3666272" cy="3807283"/>
          </a:xfrm>
          <a:prstGeom prst="rect">
            <a:avLst/>
          </a:prstGeom>
        </p:spPr>
      </p:pic>
      <p:sp>
        <p:nvSpPr>
          <p:cNvPr id="2" name="Title 1"/>
          <p:cNvSpPr>
            <a:spLocks noGrp="1"/>
          </p:cNvSpPr>
          <p:nvPr>
            <p:ph type="title" idx="4294967295"/>
          </p:nvPr>
        </p:nvSpPr>
        <p:spPr>
          <a:xfrm>
            <a:off x="0" y="304800"/>
            <a:ext cx="8229600" cy="1143000"/>
          </a:xfrm>
        </p:spPr>
        <p:txBody>
          <a:bodyPr/>
          <a:lstStyle/>
          <a:p>
            <a:r>
              <a:rPr lang="en-US" dirty="0" smtClean="0"/>
              <a:t> </a:t>
            </a: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8630" y="579733"/>
            <a:ext cx="1167368" cy="1167368"/>
          </a:xfrm>
          <a:prstGeom prst="rect">
            <a:avLst/>
          </a:prstGeom>
        </p:spPr>
      </p:pic>
      <p:grpSp>
        <p:nvGrpSpPr>
          <p:cNvPr id="8" name="Group 7"/>
          <p:cNvGrpSpPr/>
          <p:nvPr/>
        </p:nvGrpSpPr>
        <p:grpSpPr>
          <a:xfrm>
            <a:off x="735921" y="1894811"/>
            <a:ext cx="3733046" cy="613747"/>
            <a:chOff x="1883229" y="1000372"/>
            <a:chExt cx="1066800" cy="522003"/>
          </a:xfrm>
          <a:scene3d>
            <a:camera prst="orthographicFront">
              <a:rot lat="0" lon="0" rev="0"/>
            </a:camera>
            <a:lightRig rig="soft" dir="t">
              <a:rot lat="0" lon="0" rev="0"/>
            </a:lightRig>
          </a:scene3d>
        </p:grpSpPr>
        <p:sp>
          <p:nvSpPr>
            <p:cNvPr id="5" name="Snip Diagonal Corner Rectangle 4"/>
            <p:cNvSpPr/>
            <p:nvPr/>
          </p:nvSpPr>
          <p:spPr>
            <a:xfrm>
              <a:off x="1883229" y="1000372"/>
              <a:ext cx="1066800" cy="522003"/>
            </a:xfrm>
            <a:prstGeom prst="roundRect">
              <a:avLst/>
            </a:prstGeom>
            <a:solidFill>
              <a:schemeClr val="accent5">
                <a:lumMod val="50000"/>
              </a:schemeClr>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50000"/>
                  </a:schemeClr>
                </a:solidFill>
              </a:endParaRPr>
            </a:p>
          </p:txBody>
        </p:sp>
        <p:sp>
          <p:nvSpPr>
            <p:cNvPr id="6" name="TextBox 5"/>
            <p:cNvSpPr txBox="1"/>
            <p:nvPr/>
          </p:nvSpPr>
          <p:spPr>
            <a:xfrm>
              <a:off x="2001762" y="1032642"/>
              <a:ext cx="829733" cy="434426"/>
            </a:xfrm>
            <a:prstGeom prst="roundRect">
              <a:avLst/>
            </a:prstGeom>
            <a:noFill/>
            <a:ln>
              <a:noFill/>
            </a:ln>
            <a:effectLst>
              <a:outerShdw blurRad="107950" dist="12700" dir="5400000" algn="ctr">
                <a:srgbClr val="000000"/>
              </a:outerShdw>
            </a:effectLst>
            <a:sp3d contourW="44450" prstMaterial="matte">
              <a:bevelT w="63500" h="63500" prst="artDeco"/>
              <a:contourClr>
                <a:srgbClr val="FFFFFF"/>
              </a:contourClr>
            </a:sp3d>
          </p:spPr>
          <p:txBody>
            <a:bodyPr wrap="square" rtlCol="0">
              <a:spAutoFit/>
            </a:bodyPr>
            <a:lstStyle/>
            <a:p>
              <a:pPr algn="ctr"/>
              <a:r>
                <a:rPr lang="en-US" sz="2400" dirty="0" smtClean="0">
                  <a:solidFill>
                    <a:schemeClr val="bg1"/>
                  </a:solidFill>
                  <a:latin typeface="Arial" panose="020B0604020202020204" pitchFamily="34" charset="0"/>
                  <a:cs typeface="Arial" panose="020B0604020202020204" pitchFamily="34" charset="0"/>
                </a:rPr>
                <a:t>Professional Profile</a:t>
              </a:r>
              <a:endParaRPr lang="en-US" sz="2400" dirty="0">
                <a:solidFill>
                  <a:schemeClr val="bg1"/>
                </a:solidFill>
                <a:latin typeface="Arial" panose="020B0604020202020204" pitchFamily="34" charset="0"/>
                <a:cs typeface="Arial" panose="020B0604020202020204" pitchFamily="34" charset="0"/>
              </a:endParaRPr>
            </a:p>
          </p:txBody>
        </p:sp>
      </p:grpSp>
      <p:grpSp>
        <p:nvGrpSpPr>
          <p:cNvPr id="42" name="Group 41"/>
          <p:cNvGrpSpPr/>
          <p:nvPr/>
        </p:nvGrpSpPr>
        <p:grpSpPr>
          <a:xfrm>
            <a:off x="723026" y="2554795"/>
            <a:ext cx="3733046" cy="613747"/>
            <a:chOff x="1883229" y="1044666"/>
            <a:chExt cx="1066800" cy="522003"/>
          </a:xfrm>
          <a:scene3d>
            <a:camera prst="orthographicFront">
              <a:rot lat="0" lon="0" rev="0"/>
            </a:camera>
            <a:lightRig rig="soft" dir="t">
              <a:rot lat="0" lon="0" rev="0"/>
            </a:lightRig>
          </a:scene3d>
        </p:grpSpPr>
        <p:sp>
          <p:nvSpPr>
            <p:cNvPr id="43" name="Snip Diagonal Corner Rectangle 42"/>
            <p:cNvSpPr/>
            <p:nvPr/>
          </p:nvSpPr>
          <p:spPr>
            <a:xfrm>
              <a:off x="1883229" y="1044666"/>
              <a:ext cx="1066800" cy="522003"/>
            </a:xfrm>
            <a:prstGeom prst="roundRect">
              <a:avLst/>
            </a:prstGeom>
            <a:solidFill>
              <a:schemeClr val="accent5">
                <a:lumMod val="50000"/>
              </a:schemeClr>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50000"/>
                  </a:schemeClr>
                </a:solidFill>
              </a:endParaRPr>
            </a:p>
          </p:txBody>
        </p:sp>
        <p:sp>
          <p:nvSpPr>
            <p:cNvPr id="44" name="TextBox 43"/>
            <p:cNvSpPr txBox="1"/>
            <p:nvPr/>
          </p:nvSpPr>
          <p:spPr>
            <a:xfrm>
              <a:off x="1886969" y="1098036"/>
              <a:ext cx="1059414" cy="434426"/>
            </a:xfrm>
            <a:prstGeom prst="roundRect">
              <a:avLst/>
            </a:prstGeom>
            <a:noFill/>
            <a:ln>
              <a:noFill/>
            </a:ln>
            <a:effectLst>
              <a:outerShdw blurRad="107950" dist="12700" dir="5400000" algn="ctr">
                <a:srgbClr val="000000"/>
              </a:outerShdw>
            </a:effectLst>
            <a:sp3d contourW="44450" prstMaterial="matte">
              <a:bevelT w="63500" h="63500" prst="artDeco"/>
              <a:contourClr>
                <a:srgbClr val="FFFFFF"/>
              </a:contourClr>
            </a:sp3d>
          </p:spPr>
          <p:txBody>
            <a:bodyPr wrap="square" rtlCol="0">
              <a:spAutoFit/>
            </a:bodyPr>
            <a:lstStyle/>
            <a:p>
              <a:pPr algn="ctr"/>
              <a:r>
                <a:rPr lang="en-US" sz="2400" dirty="0" smtClean="0">
                  <a:solidFill>
                    <a:schemeClr val="bg1"/>
                  </a:solidFill>
                  <a:latin typeface="Arial" panose="020B0604020202020204" pitchFamily="34" charset="0"/>
                  <a:cs typeface="Arial" panose="020B0604020202020204" pitchFamily="34" charset="0"/>
                </a:rPr>
                <a:t>Personal Career Plan</a:t>
              </a:r>
              <a:endParaRPr lang="en-US" sz="1400" dirty="0">
                <a:solidFill>
                  <a:schemeClr val="bg1"/>
                </a:solidFill>
                <a:latin typeface="Arial" panose="020B0604020202020204" pitchFamily="34" charset="0"/>
                <a:cs typeface="Arial" panose="020B0604020202020204" pitchFamily="34" charset="0"/>
              </a:endParaRPr>
            </a:p>
          </p:txBody>
        </p:sp>
      </p:grpSp>
      <p:grpSp>
        <p:nvGrpSpPr>
          <p:cNvPr id="49" name="Group 48"/>
          <p:cNvGrpSpPr/>
          <p:nvPr/>
        </p:nvGrpSpPr>
        <p:grpSpPr>
          <a:xfrm>
            <a:off x="736116" y="5295792"/>
            <a:ext cx="3757788" cy="613747"/>
            <a:chOff x="-1566163" y="2419576"/>
            <a:chExt cx="1066800" cy="522003"/>
          </a:xfrm>
          <a:scene3d>
            <a:camera prst="orthographicFront">
              <a:rot lat="0" lon="0" rev="0"/>
            </a:camera>
            <a:lightRig rig="soft" dir="t">
              <a:rot lat="0" lon="0" rev="0"/>
            </a:lightRig>
          </a:scene3d>
        </p:grpSpPr>
        <p:sp>
          <p:nvSpPr>
            <p:cNvPr id="50" name="Snip Diagonal Corner Rectangle 49"/>
            <p:cNvSpPr/>
            <p:nvPr/>
          </p:nvSpPr>
          <p:spPr>
            <a:xfrm>
              <a:off x="-1566163" y="2419576"/>
              <a:ext cx="1066800" cy="522003"/>
            </a:xfrm>
            <a:prstGeom prst="roundRect">
              <a:avLst/>
            </a:prstGeom>
            <a:solidFill>
              <a:schemeClr val="accent5">
                <a:lumMod val="50000"/>
              </a:schemeClr>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50000"/>
                  </a:schemeClr>
                </a:solidFill>
              </a:endParaRPr>
            </a:p>
          </p:txBody>
        </p:sp>
        <p:sp>
          <p:nvSpPr>
            <p:cNvPr id="51" name="TextBox 50"/>
            <p:cNvSpPr txBox="1"/>
            <p:nvPr/>
          </p:nvSpPr>
          <p:spPr>
            <a:xfrm>
              <a:off x="-1558777" y="2497171"/>
              <a:ext cx="1059414" cy="434426"/>
            </a:xfrm>
            <a:prstGeom prst="roundRect">
              <a:avLst/>
            </a:prstGeom>
            <a:noFill/>
            <a:ln>
              <a:noFill/>
            </a:ln>
            <a:effectLst>
              <a:outerShdw blurRad="107950" dist="12700" dir="5400000" algn="ctr">
                <a:srgbClr val="000000"/>
              </a:outerShdw>
            </a:effectLst>
            <a:sp3d contourW="44450" prstMaterial="matte">
              <a:bevelT w="63500" h="63500" prst="artDeco"/>
              <a:contourClr>
                <a:srgbClr val="FFFFFF"/>
              </a:contourClr>
            </a:sp3d>
          </p:spPr>
          <p:txBody>
            <a:bodyPr wrap="square" rtlCol="0">
              <a:spAutoFit/>
            </a:bodyPr>
            <a:lstStyle/>
            <a:p>
              <a:pPr algn="ctr"/>
              <a:r>
                <a:rPr lang="en-US" sz="2400" dirty="0" smtClean="0">
                  <a:solidFill>
                    <a:schemeClr val="bg1"/>
                  </a:solidFill>
                  <a:latin typeface="Arial" panose="020B0604020202020204" pitchFamily="34" charset="0"/>
                  <a:cs typeface="Arial" panose="020B0604020202020204" pitchFamily="34" charset="0"/>
                </a:rPr>
                <a:t>Job Notifications</a:t>
              </a:r>
              <a:endParaRPr lang="en-US" sz="2400" dirty="0">
                <a:solidFill>
                  <a:schemeClr val="bg1"/>
                </a:solidFill>
                <a:latin typeface="Arial" panose="020B0604020202020204" pitchFamily="34" charset="0"/>
                <a:cs typeface="Arial" panose="020B0604020202020204" pitchFamily="34" charset="0"/>
              </a:endParaRPr>
            </a:p>
          </p:txBody>
        </p:sp>
      </p:grpSp>
      <p:grpSp>
        <p:nvGrpSpPr>
          <p:cNvPr id="52" name="Group 51"/>
          <p:cNvGrpSpPr/>
          <p:nvPr/>
        </p:nvGrpSpPr>
        <p:grpSpPr>
          <a:xfrm>
            <a:off x="737662" y="3919389"/>
            <a:ext cx="3757788" cy="618623"/>
            <a:chOff x="1883229" y="990090"/>
            <a:chExt cx="1066800" cy="526150"/>
          </a:xfrm>
          <a:scene3d>
            <a:camera prst="orthographicFront">
              <a:rot lat="0" lon="0" rev="0"/>
            </a:camera>
            <a:lightRig rig="soft" dir="t">
              <a:rot lat="0" lon="0" rev="0"/>
            </a:lightRig>
          </a:scene3d>
        </p:grpSpPr>
        <p:sp>
          <p:nvSpPr>
            <p:cNvPr id="53" name="Snip Diagonal Corner Rectangle 52"/>
            <p:cNvSpPr/>
            <p:nvPr/>
          </p:nvSpPr>
          <p:spPr>
            <a:xfrm>
              <a:off x="1883229" y="990090"/>
              <a:ext cx="1066800" cy="522003"/>
            </a:xfrm>
            <a:prstGeom prst="roundRect">
              <a:avLst/>
            </a:prstGeom>
            <a:solidFill>
              <a:schemeClr val="accent5">
                <a:lumMod val="50000"/>
              </a:schemeClr>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50000"/>
                  </a:schemeClr>
                </a:solidFill>
              </a:endParaRPr>
            </a:p>
          </p:txBody>
        </p:sp>
        <p:sp>
          <p:nvSpPr>
            <p:cNvPr id="54" name="TextBox 53"/>
            <p:cNvSpPr txBox="1"/>
            <p:nvPr/>
          </p:nvSpPr>
          <p:spPr>
            <a:xfrm>
              <a:off x="1886381" y="1081814"/>
              <a:ext cx="1060373" cy="434426"/>
            </a:xfrm>
            <a:prstGeom prst="roundRect">
              <a:avLst/>
            </a:prstGeom>
            <a:noFill/>
            <a:ln>
              <a:noFill/>
            </a:ln>
            <a:effectLst>
              <a:outerShdw blurRad="107950" dist="12700" dir="5400000" algn="ctr">
                <a:srgbClr val="000000"/>
              </a:outerShdw>
            </a:effectLst>
            <a:sp3d contourW="44450" prstMaterial="matte">
              <a:bevelT w="63500" h="63500" prst="artDeco"/>
              <a:contourClr>
                <a:srgbClr val="FFFFFF"/>
              </a:contourClr>
            </a:sp3d>
          </p:spPr>
          <p:txBody>
            <a:bodyPr wrap="square" rtlCol="0">
              <a:spAutoFit/>
            </a:bodyPr>
            <a:lstStyle/>
            <a:p>
              <a:pPr algn="ctr"/>
              <a:r>
                <a:rPr lang="en-US" sz="2400" dirty="0" smtClean="0">
                  <a:solidFill>
                    <a:schemeClr val="bg1"/>
                  </a:solidFill>
                  <a:latin typeface="Arial" panose="020B0604020202020204" pitchFamily="34" charset="0"/>
                  <a:cs typeface="Arial" panose="020B0604020202020204" pitchFamily="34" charset="0"/>
                </a:rPr>
                <a:t>Online Training Record</a:t>
              </a:r>
              <a:endParaRPr lang="en-US" sz="2400" dirty="0">
                <a:solidFill>
                  <a:schemeClr val="bg1"/>
                </a:solidFill>
                <a:latin typeface="Arial" panose="020B0604020202020204" pitchFamily="34" charset="0"/>
                <a:cs typeface="Arial" panose="020B0604020202020204" pitchFamily="34" charset="0"/>
              </a:endParaRPr>
            </a:p>
          </p:txBody>
        </p:sp>
      </p:grpSp>
      <p:grpSp>
        <p:nvGrpSpPr>
          <p:cNvPr id="56" name="Group 55"/>
          <p:cNvGrpSpPr/>
          <p:nvPr/>
        </p:nvGrpSpPr>
        <p:grpSpPr>
          <a:xfrm>
            <a:off x="736115" y="4592593"/>
            <a:ext cx="3783804" cy="613747"/>
            <a:chOff x="1883229" y="990090"/>
            <a:chExt cx="1074186" cy="522003"/>
          </a:xfrm>
          <a:scene3d>
            <a:camera prst="orthographicFront">
              <a:rot lat="0" lon="0" rev="0"/>
            </a:camera>
            <a:lightRig rig="soft" dir="t">
              <a:rot lat="0" lon="0" rev="0"/>
            </a:lightRig>
          </a:scene3d>
        </p:grpSpPr>
        <p:sp>
          <p:nvSpPr>
            <p:cNvPr id="57" name="Snip Diagonal Corner Rectangle 56"/>
            <p:cNvSpPr/>
            <p:nvPr/>
          </p:nvSpPr>
          <p:spPr>
            <a:xfrm>
              <a:off x="1883229" y="990090"/>
              <a:ext cx="1066800" cy="522003"/>
            </a:xfrm>
            <a:prstGeom prst="roundRect">
              <a:avLst/>
            </a:prstGeom>
            <a:solidFill>
              <a:schemeClr val="accent5">
                <a:lumMod val="50000"/>
              </a:schemeClr>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50000"/>
                  </a:schemeClr>
                </a:solidFill>
              </a:endParaRPr>
            </a:p>
          </p:txBody>
        </p:sp>
        <p:sp>
          <p:nvSpPr>
            <p:cNvPr id="58" name="TextBox 57"/>
            <p:cNvSpPr txBox="1"/>
            <p:nvPr/>
          </p:nvSpPr>
          <p:spPr>
            <a:xfrm>
              <a:off x="1890615" y="1033878"/>
              <a:ext cx="1066800" cy="434426"/>
            </a:xfrm>
            <a:prstGeom prst="roundRect">
              <a:avLst/>
            </a:prstGeom>
            <a:noFill/>
            <a:ln>
              <a:noFill/>
            </a:ln>
            <a:effectLst>
              <a:outerShdw blurRad="107950" dist="12700" dir="5400000" algn="ctr">
                <a:srgbClr val="000000"/>
              </a:outerShdw>
            </a:effectLst>
            <a:sp3d contourW="44450" prstMaterial="matte">
              <a:bevelT w="63500" h="63500" prst="artDeco"/>
              <a:contourClr>
                <a:srgbClr val="FFFFFF"/>
              </a:contourClr>
            </a:sp3d>
          </p:spPr>
          <p:txBody>
            <a:bodyPr wrap="square" rtlCol="0">
              <a:spAutoFit/>
            </a:bodyPr>
            <a:lstStyle/>
            <a:p>
              <a:pPr algn="ctr"/>
              <a:r>
                <a:rPr lang="en-US" sz="2400" dirty="0" smtClean="0">
                  <a:solidFill>
                    <a:schemeClr val="bg1"/>
                  </a:solidFill>
                  <a:latin typeface="Arial" panose="020B0604020202020204" pitchFamily="34" charset="0"/>
                  <a:cs typeface="Arial" panose="020B0604020202020204" pitchFamily="34" charset="0"/>
                </a:rPr>
                <a:t>Job Readiness Help</a:t>
              </a:r>
              <a:endParaRPr lang="en-US" sz="2400" dirty="0">
                <a:solidFill>
                  <a:schemeClr val="bg1"/>
                </a:solidFill>
                <a:latin typeface="Arial" panose="020B0604020202020204" pitchFamily="34" charset="0"/>
                <a:cs typeface="Arial" panose="020B0604020202020204" pitchFamily="34" charset="0"/>
              </a:endParaRPr>
            </a:p>
          </p:txBody>
        </p:sp>
      </p:grpSp>
      <p:grpSp>
        <p:nvGrpSpPr>
          <p:cNvPr id="59" name="Group 58"/>
          <p:cNvGrpSpPr/>
          <p:nvPr/>
        </p:nvGrpSpPr>
        <p:grpSpPr>
          <a:xfrm>
            <a:off x="720975" y="3231527"/>
            <a:ext cx="3762939" cy="613747"/>
            <a:chOff x="1883229" y="990090"/>
            <a:chExt cx="1066800" cy="522003"/>
          </a:xfrm>
          <a:scene3d>
            <a:camera prst="orthographicFront">
              <a:rot lat="0" lon="0" rev="0"/>
            </a:camera>
            <a:lightRig rig="soft" dir="t">
              <a:rot lat="0" lon="0" rev="0"/>
            </a:lightRig>
          </a:scene3d>
        </p:grpSpPr>
        <p:sp>
          <p:nvSpPr>
            <p:cNvPr id="60" name="Snip Diagonal Corner Rectangle 59"/>
            <p:cNvSpPr/>
            <p:nvPr/>
          </p:nvSpPr>
          <p:spPr>
            <a:xfrm>
              <a:off x="1883229" y="990090"/>
              <a:ext cx="1066800" cy="522003"/>
            </a:xfrm>
            <a:prstGeom prst="roundRect">
              <a:avLst/>
            </a:prstGeom>
            <a:solidFill>
              <a:schemeClr val="accent5">
                <a:lumMod val="50000"/>
              </a:schemeClr>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50000"/>
                  </a:schemeClr>
                </a:solidFill>
              </a:endParaRPr>
            </a:p>
          </p:txBody>
        </p:sp>
        <p:sp>
          <p:nvSpPr>
            <p:cNvPr id="61" name="TextBox 60"/>
            <p:cNvSpPr txBox="1"/>
            <p:nvPr/>
          </p:nvSpPr>
          <p:spPr>
            <a:xfrm>
              <a:off x="1937706" y="1060240"/>
              <a:ext cx="992613" cy="434426"/>
            </a:xfrm>
            <a:prstGeom prst="roundRect">
              <a:avLst/>
            </a:prstGeom>
            <a:noFill/>
            <a:ln>
              <a:noFill/>
            </a:ln>
            <a:effectLst>
              <a:outerShdw blurRad="107950" dist="12700" dir="5400000" algn="ctr">
                <a:srgbClr val="000000"/>
              </a:outerShdw>
            </a:effectLst>
            <a:sp3d contourW="44450" prstMaterial="matte">
              <a:bevelT w="63500" h="63500" prst="artDeco"/>
              <a:contourClr>
                <a:srgbClr val="FFFFFF"/>
              </a:contourClr>
            </a:sp3d>
          </p:spPr>
          <p:txBody>
            <a:bodyPr wrap="square" rtlCol="0">
              <a:spAutoFit/>
            </a:bodyPr>
            <a:lstStyle/>
            <a:p>
              <a:pPr algn="ctr"/>
              <a:r>
                <a:rPr lang="en-US" sz="2400" dirty="0" smtClean="0">
                  <a:solidFill>
                    <a:schemeClr val="bg1"/>
                  </a:solidFill>
                  <a:latin typeface="Arial" panose="020B0604020202020204" pitchFamily="34" charset="0"/>
                  <a:cs typeface="Arial" panose="020B0604020202020204" pitchFamily="34" charset="0"/>
                </a:rPr>
                <a:t>Training &amp; Academies</a:t>
              </a:r>
              <a:endParaRPr lang="en-US" sz="2400" dirty="0">
                <a:solidFill>
                  <a:schemeClr val="bg1"/>
                </a:solidFill>
                <a:latin typeface="Arial" panose="020B0604020202020204" pitchFamily="34" charset="0"/>
                <a:cs typeface="Arial" panose="020B0604020202020204" pitchFamily="34" charset="0"/>
              </a:endParaRPr>
            </a:p>
          </p:txBody>
        </p:sp>
      </p:grpSp>
      <p:cxnSp>
        <p:nvCxnSpPr>
          <p:cNvPr id="35" name="Straight Connector 34"/>
          <p:cNvCxnSpPr/>
          <p:nvPr/>
        </p:nvCxnSpPr>
        <p:spPr>
          <a:xfrm>
            <a:off x="1985998" y="1465442"/>
            <a:ext cx="6243602"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981200" y="872120"/>
            <a:ext cx="6477000" cy="584775"/>
          </a:xfrm>
          <a:prstGeom prst="rect">
            <a:avLst/>
          </a:prstGeom>
          <a:noFill/>
        </p:spPr>
        <p:txBody>
          <a:bodyPr wrap="square" rtlCol="0">
            <a:spAutoFit/>
          </a:bodyPr>
          <a:lstStyle/>
          <a:p>
            <a:r>
              <a:rPr lang="en-US" sz="3200" b="1" dirty="0" smtClean="0">
                <a:latin typeface="Arial" panose="020B0604020202020204" pitchFamily="34" charset="0"/>
                <a:cs typeface="Arial" panose="020B0604020202020204" pitchFamily="34" charset="0"/>
              </a:rPr>
              <a:t>DHS Career Development Portal</a:t>
            </a:r>
            <a:endParaRPr lang="en-US" sz="3200" b="1" dirty="0">
              <a:latin typeface="Arial" panose="020B0604020202020204" pitchFamily="34" charset="0"/>
              <a:cs typeface="Arial" panose="020B0604020202020204" pitchFamily="34" charset="0"/>
            </a:endParaRPr>
          </a:p>
        </p:txBody>
      </p:sp>
      <p:sp>
        <p:nvSpPr>
          <p:cNvPr id="17" name="Rectangle 16"/>
          <p:cNvSpPr/>
          <p:nvPr/>
        </p:nvSpPr>
        <p:spPr>
          <a:xfrm rot="20654745">
            <a:off x="4858965" y="2155880"/>
            <a:ext cx="3104544" cy="923330"/>
          </a:xfrm>
          <a:prstGeom prst="rect">
            <a:avLst/>
          </a:prstGeom>
          <a:noFill/>
        </p:spPr>
        <p:txBody>
          <a:bodyPr wrap="square" lIns="91440" tIns="45720" rIns="91440" bIns="45720">
            <a:spAutoFit/>
          </a:bodyPr>
          <a:lstStyle/>
          <a:p>
            <a:pPr algn="ctr"/>
            <a:r>
              <a:rPr lang="en-US" sz="5400" b="1" dirty="0" smtClean="0">
                <a:ln w="10541" cmpd="sng">
                  <a:solidFill>
                    <a:schemeClr val="accent4">
                      <a:lumMod val="20000"/>
                      <a:lumOff val="80000"/>
                    </a:schemeClr>
                  </a:solidFill>
                  <a:prstDash val="solid"/>
                </a:ln>
                <a:solidFill>
                  <a:schemeClr val="accent4">
                    <a:lumMod val="50000"/>
                  </a:schemeClr>
                </a:solidFill>
                <a:latin typeface="Arial" panose="020B0604020202020204" pitchFamily="34" charset="0"/>
                <a:cs typeface="Arial" panose="020B0604020202020204" pitchFamily="34" charset="0"/>
              </a:rPr>
              <a:t>Explore</a:t>
            </a:r>
            <a:endParaRPr lang="en-US" sz="5400" b="1" dirty="0">
              <a:ln w="10541" cmpd="sng">
                <a:solidFill>
                  <a:schemeClr val="accent4">
                    <a:lumMod val="20000"/>
                    <a:lumOff val="80000"/>
                  </a:schemeClr>
                </a:solidFill>
                <a:prstDash val="solid"/>
              </a:ln>
              <a:solidFill>
                <a:schemeClr val="accent4">
                  <a:lumMod val="50000"/>
                </a:schemeClr>
              </a:solidFill>
              <a:latin typeface="Arial" panose="020B0604020202020204" pitchFamily="34" charset="0"/>
              <a:cs typeface="Arial" panose="020B0604020202020204" pitchFamily="34" charset="0"/>
            </a:endParaRPr>
          </a:p>
        </p:txBody>
      </p:sp>
      <p:sp>
        <p:nvSpPr>
          <p:cNvPr id="18" name="Rectangle 17"/>
          <p:cNvSpPr/>
          <p:nvPr/>
        </p:nvSpPr>
        <p:spPr>
          <a:xfrm rot="21425125">
            <a:off x="6203888" y="3047821"/>
            <a:ext cx="2229458" cy="923330"/>
          </a:xfrm>
          <a:prstGeom prst="rect">
            <a:avLst/>
          </a:prstGeom>
          <a:noFill/>
          <a:ln>
            <a:solidFill>
              <a:schemeClr val="bg1"/>
            </a:solidFill>
          </a:ln>
        </p:spPr>
        <p:txBody>
          <a:bodyPr wrap="square" lIns="91440" tIns="45720" rIns="91440" bIns="45720">
            <a:spAutoFit/>
          </a:bodyPr>
          <a:lstStyle/>
          <a:p>
            <a:pPr algn="ctr"/>
            <a:r>
              <a:rPr lang="en-US"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anose="020B0604020202020204" pitchFamily="34" charset="0"/>
                <a:cs typeface="Arial" panose="020B0604020202020204" pitchFamily="34" charset="0"/>
              </a:rPr>
              <a:t>Learn</a:t>
            </a:r>
            <a:endParaRPr lang="en-US"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anose="020B0604020202020204" pitchFamily="34" charset="0"/>
              <a:cs typeface="Arial" panose="020B0604020202020204" pitchFamily="34" charset="0"/>
            </a:endParaRPr>
          </a:p>
        </p:txBody>
      </p:sp>
      <p:sp>
        <p:nvSpPr>
          <p:cNvPr id="19" name="Rectangle 18"/>
          <p:cNvSpPr/>
          <p:nvPr/>
        </p:nvSpPr>
        <p:spPr>
          <a:xfrm rot="600621">
            <a:off x="5932773" y="4252878"/>
            <a:ext cx="1954381" cy="923330"/>
          </a:xfrm>
          <a:prstGeom prst="rect">
            <a:avLst/>
          </a:prstGeom>
          <a:noFill/>
          <a:ln>
            <a:solidFill>
              <a:schemeClr val="bg1"/>
            </a:solidFill>
          </a:ln>
        </p:spPr>
        <p:txBody>
          <a:bodyPr wrap="none" lIns="91440" tIns="45720" rIns="91440" bIns="45720">
            <a:spAutoFit/>
          </a:bodyPr>
          <a:lstStyle/>
          <a:p>
            <a:pPr algn="ctr"/>
            <a:r>
              <a:rPr lang="en-US" sz="5400" b="1" dirty="0" smtClean="0">
                <a:ln w="10541" cmpd="sng">
                  <a:solidFill>
                    <a:srgbClr val="7D7D7D">
                      <a:tint val="100000"/>
                      <a:shade val="100000"/>
                      <a:satMod val="110000"/>
                    </a:srgbClr>
                  </a:solidFill>
                  <a:prstDash val="solid"/>
                </a:ln>
                <a:solidFill>
                  <a:schemeClr val="tx1">
                    <a:lumMod val="95000"/>
                    <a:lumOff val="5000"/>
                  </a:schemeClr>
                </a:solidFill>
                <a:latin typeface="Arial" panose="020B0604020202020204" pitchFamily="34" charset="0"/>
                <a:cs typeface="Arial" panose="020B0604020202020204" pitchFamily="34" charset="0"/>
              </a:rPr>
              <a:t>Grow</a:t>
            </a:r>
            <a:endParaRPr lang="en-US" sz="5400" b="1" dirty="0">
              <a:ln w="10541" cmpd="sng">
                <a:solidFill>
                  <a:srgbClr val="7D7D7D">
                    <a:tint val="100000"/>
                    <a:shade val="100000"/>
                    <a:satMod val="110000"/>
                  </a:srgbClr>
                </a:solidFill>
                <a:prstDash val="solid"/>
              </a:ln>
              <a:solidFill>
                <a:schemeClr val="tx1">
                  <a:lumMod val="95000"/>
                  <a:lumOff val="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68484852"/>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838197" y="2209800"/>
            <a:ext cx="3813512" cy="2848364"/>
          </a:xfrm>
        </p:spPr>
      </p:pic>
      <p:sp>
        <p:nvSpPr>
          <p:cNvPr id="4" name="Content Placeholder 3"/>
          <p:cNvSpPr>
            <a:spLocks noGrp="1"/>
          </p:cNvSpPr>
          <p:nvPr>
            <p:ph sz="half" idx="2"/>
          </p:nvPr>
        </p:nvSpPr>
        <p:spPr>
          <a:xfrm>
            <a:off x="4495797" y="1905000"/>
            <a:ext cx="3733800" cy="3810000"/>
          </a:xfrm>
        </p:spPr>
        <p:txBody>
          <a:bodyPr>
            <a:normAutofit/>
          </a:bodyPr>
          <a:lstStyle/>
          <a:p>
            <a:pPr marL="0" indent="0" algn="ctr">
              <a:buNone/>
            </a:pPr>
            <a:r>
              <a:rPr lang="en-US" sz="3600" dirty="0" smtClean="0">
                <a:latin typeface="Arial" panose="020B0604020202020204" pitchFamily="34" charset="0"/>
                <a:cs typeface="Arial" panose="020B0604020202020204" pitchFamily="34" charset="0"/>
              </a:rPr>
              <a:t>To </a:t>
            </a:r>
            <a:r>
              <a:rPr lang="en-US" sz="3600" dirty="0">
                <a:latin typeface="Arial" panose="020B0604020202020204" pitchFamily="34" charset="0"/>
                <a:cs typeface="Arial" panose="020B0604020202020204" pitchFamily="34" charset="0"/>
              </a:rPr>
              <a:t>create one cohesive page for ease of access to all learning opportunities</a:t>
            </a:r>
          </a:p>
          <a:p>
            <a:endParaRPr lang="en-US" dirty="0"/>
          </a:p>
        </p:txBody>
      </p:sp>
      <p:sp>
        <p:nvSpPr>
          <p:cNvPr id="6" name="Snip Diagonal Corner Rectangle 5"/>
          <p:cNvSpPr/>
          <p:nvPr/>
        </p:nvSpPr>
        <p:spPr>
          <a:xfrm>
            <a:off x="838197" y="444322"/>
            <a:ext cx="7315200" cy="973316"/>
          </a:xfrm>
          <a:prstGeom prst="snip2DiagRect">
            <a:avLst/>
          </a:prstGeom>
          <a:solidFill>
            <a:schemeClr val="accent5">
              <a:lumMod val="5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50000"/>
                </a:schemeClr>
              </a:solidFill>
            </a:endParaRPr>
          </a:p>
        </p:txBody>
      </p:sp>
      <p:sp>
        <p:nvSpPr>
          <p:cNvPr id="7" name="TextBox 6"/>
          <p:cNvSpPr txBox="1"/>
          <p:nvPr/>
        </p:nvSpPr>
        <p:spPr>
          <a:xfrm>
            <a:off x="1650995" y="607815"/>
            <a:ext cx="5689598" cy="646331"/>
          </a:xfrm>
          <a:prstGeom prst="rect">
            <a:avLst/>
          </a:prstGeom>
          <a:noFill/>
        </p:spPr>
        <p:txBody>
          <a:bodyPr wrap="square" rtlCol="0">
            <a:spAutoFit/>
          </a:bodyPr>
          <a:lstStyle/>
          <a:p>
            <a:pPr algn="ctr"/>
            <a:r>
              <a:rPr lang="en-US" sz="3600" dirty="0" smtClean="0">
                <a:solidFill>
                  <a:schemeClr val="bg1"/>
                </a:solidFill>
                <a:latin typeface="Arial" panose="020B0604020202020204" pitchFamily="34" charset="0"/>
                <a:cs typeface="Arial" panose="020B0604020202020204" pitchFamily="34" charset="0"/>
              </a:rPr>
              <a:t>Trainings &amp; Academies</a:t>
            </a:r>
            <a:endParaRPr lang="en-US" sz="3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91199473"/>
      </p:ext>
    </p:extLst>
  </p:cSld>
  <p:clrMapOvr>
    <a:masterClrMapping/>
  </p:clrMapOvr>
  <p:transition spd="slow">
    <p:wipe/>
    <p:sndAc>
      <p:stSnd>
        <p:snd r:embed="rId2" name="click.wav"/>
      </p:stSnd>
    </p:sndAc>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Content Placeholder 1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33600" y="1447800"/>
            <a:ext cx="4191000" cy="4178923"/>
          </a:xfrm>
        </p:spPr>
      </p:pic>
      <p:sp>
        <p:nvSpPr>
          <p:cNvPr id="10" name="Rectangle 9"/>
          <p:cNvSpPr/>
          <p:nvPr/>
        </p:nvSpPr>
        <p:spPr>
          <a:xfrm>
            <a:off x="6003877" y="762000"/>
            <a:ext cx="2438400" cy="1354217"/>
          </a:xfrm>
          <a:prstGeom prst="rect">
            <a:avLst/>
          </a:prstGeom>
        </p:spPr>
        <p:txBody>
          <a:bodyPr wrap="square">
            <a:spAutoFit/>
          </a:bodyPr>
          <a:lstStyle/>
          <a:p>
            <a:pPr>
              <a:spcAft>
                <a:spcPts val="1200"/>
              </a:spcAft>
            </a:pPr>
            <a:r>
              <a:rPr lang="en-US" sz="3200" b="1" dirty="0">
                <a:latin typeface="Arial" panose="020B0604020202020204" pitchFamily="34" charset="0"/>
                <a:cs typeface="Arial" panose="020B0604020202020204" pitchFamily="34" charset="0"/>
              </a:rPr>
              <a:t>Mandatory Trainings </a:t>
            </a:r>
            <a:r>
              <a:rPr lang="en-US" i="1" dirty="0">
                <a:latin typeface="Arial" panose="020B0604020202020204" pitchFamily="34" charset="0"/>
                <a:cs typeface="Arial" panose="020B0604020202020204" pitchFamily="34" charset="0"/>
              </a:rPr>
              <a:t>(Edison)</a:t>
            </a:r>
          </a:p>
        </p:txBody>
      </p:sp>
      <p:sp>
        <p:nvSpPr>
          <p:cNvPr id="11" name="Rectangle 10"/>
          <p:cNvSpPr/>
          <p:nvPr/>
        </p:nvSpPr>
        <p:spPr>
          <a:xfrm>
            <a:off x="838200" y="533400"/>
            <a:ext cx="3124200" cy="2677656"/>
          </a:xfrm>
          <a:prstGeom prst="rect">
            <a:avLst/>
          </a:prstGeom>
        </p:spPr>
        <p:txBody>
          <a:bodyPr wrap="square">
            <a:spAutoFit/>
          </a:bodyPr>
          <a:lstStyle/>
          <a:p>
            <a:pPr>
              <a:spcAft>
                <a:spcPts val="1200"/>
              </a:spcAft>
            </a:pPr>
            <a:r>
              <a:rPr lang="en-US" sz="3200" b="1" dirty="0">
                <a:latin typeface="Arial" panose="020B0604020202020204" pitchFamily="34" charset="0"/>
                <a:cs typeface="Arial" panose="020B0604020202020204" pitchFamily="34" charset="0"/>
              </a:rPr>
              <a:t>Internal Training Opportunities </a:t>
            </a:r>
            <a:r>
              <a:rPr lang="en-US" i="1" dirty="0">
                <a:latin typeface="Arial" panose="020B0604020202020204" pitchFamily="34" charset="0"/>
                <a:cs typeface="Arial" panose="020B0604020202020204" pitchFamily="34" charset="0"/>
              </a:rPr>
              <a:t>(Mission Possible Academies, Lunch ‘n Learns, Application Trainings, etc.)</a:t>
            </a:r>
          </a:p>
        </p:txBody>
      </p:sp>
      <p:sp>
        <p:nvSpPr>
          <p:cNvPr id="12" name="Rectangle 11"/>
          <p:cNvSpPr/>
          <p:nvPr/>
        </p:nvSpPr>
        <p:spPr>
          <a:xfrm>
            <a:off x="4374503" y="4343400"/>
            <a:ext cx="4054522" cy="1354217"/>
          </a:xfrm>
          <a:prstGeom prst="rect">
            <a:avLst/>
          </a:prstGeom>
        </p:spPr>
        <p:txBody>
          <a:bodyPr wrap="square">
            <a:spAutoFit/>
          </a:bodyPr>
          <a:lstStyle/>
          <a:p>
            <a:pPr>
              <a:spcAft>
                <a:spcPts val="1200"/>
              </a:spcAft>
            </a:pPr>
            <a:r>
              <a:rPr lang="en-US" sz="3200" b="1" dirty="0">
                <a:latin typeface="Arial" panose="020B0604020202020204" pitchFamily="34" charset="0"/>
                <a:cs typeface="Arial" panose="020B0604020202020204" pitchFamily="34" charset="0"/>
              </a:rPr>
              <a:t>External Learning Opportunities </a:t>
            </a:r>
            <a:r>
              <a:rPr lang="en-US" i="1" dirty="0">
                <a:latin typeface="Arial" panose="020B0604020202020204" pitchFamily="34" charset="0"/>
                <a:cs typeface="Arial" panose="020B0604020202020204" pitchFamily="34" charset="0"/>
              </a:rPr>
              <a:t>(Workshops, Seminars, etc. )</a:t>
            </a:r>
          </a:p>
        </p:txBody>
      </p:sp>
    </p:spTree>
    <p:extLst>
      <p:ext uri="{BB962C8B-B14F-4D97-AF65-F5344CB8AC3E}">
        <p14:creationId xmlns:p14="http://schemas.microsoft.com/office/powerpoint/2010/main" val="298010482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0" y="4572000"/>
            <a:ext cx="7543800" cy="1600200"/>
          </a:xfrm>
        </p:spPr>
        <p:txBody>
          <a:bodyPr>
            <a:normAutofit/>
          </a:bodyPr>
          <a:lstStyle/>
          <a:p>
            <a:r>
              <a:rPr lang="en-US" sz="4400" dirty="0" smtClean="0"/>
              <a:t>Bridge and Pathways Program</a:t>
            </a:r>
            <a:endParaRPr lang="en-US" sz="4400" dirty="0"/>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711575" y="791766"/>
            <a:ext cx="4594225" cy="3445668"/>
          </a:xfrm>
        </p:spPr>
      </p:pic>
      <p:sp>
        <p:nvSpPr>
          <p:cNvPr id="5" name="Text Placeholder 4"/>
          <p:cNvSpPr>
            <a:spLocks noGrp="1"/>
          </p:cNvSpPr>
          <p:nvPr>
            <p:ph type="body" sz="half" idx="2"/>
          </p:nvPr>
        </p:nvSpPr>
        <p:spPr/>
        <p:txBody>
          <a:bodyPr>
            <a:normAutofit/>
          </a:bodyPr>
          <a:lstStyle/>
          <a:p>
            <a:pPr algn="ctr"/>
            <a:r>
              <a:rPr lang="en-US" sz="2400" dirty="0" smtClean="0">
                <a:latin typeface="Arial" panose="020B0604020202020204" pitchFamily="34" charset="0"/>
                <a:cs typeface="Arial" panose="020B0604020202020204" pitchFamily="34" charset="0"/>
              </a:rPr>
              <a:t>Using </a:t>
            </a:r>
            <a:r>
              <a:rPr lang="en-US" sz="2400" dirty="0">
                <a:latin typeface="Arial" panose="020B0604020202020204" pitchFamily="34" charset="0"/>
                <a:cs typeface="Arial" panose="020B0604020202020204" pitchFamily="34" charset="0"/>
              </a:rPr>
              <a:t>your strengths and interests as a method to build a bridge and follow a pathway to the next step </a:t>
            </a:r>
            <a:r>
              <a:rPr lang="en-US" sz="2400" dirty="0" smtClean="0">
                <a:latin typeface="Arial" panose="020B0604020202020204" pitchFamily="34" charset="0"/>
                <a:cs typeface="Arial" panose="020B0604020202020204" pitchFamily="34" charset="0"/>
              </a:rPr>
              <a:t>in </a:t>
            </a:r>
            <a:r>
              <a:rPr lang="en-US" sz="2400" dirty="0">
                <a:latin typeface="Arial" panose="020B0604020202020204" pitchFamily="34" charset="0"/>
                <a:cs typeface="Arial" panose="020B0604020202020204" pitchFamily="34" charset="0"/>
              </a:rPr>
              <a:t>your </a:t>
            </a:r>
            <a:r>
              <a:rPr lang="en-US" sz="2400" dirty="0" smtClean="0">
                <a:latin typeface="Arial" panose="020B0604020202020204" pitchFamily="34" charset="0"/>
                <a:cs typeface="Arial" panose="020B0604020202020204" pitchFamily="34" charset="0"/>
              </a:rPr>
              <a:t>career</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34807990"/>
      </p:ext>
    </p:extLst>
  </p:cSld>
  <p:clrMapOvr>
    <a:masterClrMapping/>
  </p:clrMapOvr>
  <p:transition spd="slow">
    <p:wip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381000"/>
            <a:ext cx="7315200" cy="503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3"/>
          <p:cNvSpPr>
            <a:spLocks noGrp="1"/>
          </p:cNvSpPr>
          <p:nvPr>
            <p:ph type="title"/>
          </p:nvPr>
        </p:nvSpPr>
        <p:spPr/>
        <p:txBody>
          <a:bodyPr>
            <a:normAutofit fontScale="90000"/>
          </a:bodyPr>
          <a:lstStyle/>
          <a:p>
            <a:r>
              <a:rPr lang="en-US" dirty="0" smtClean="0"/>
              <a:t>Career Pathways at TDOT</a:t>
            </a:r>
            <a:endParaRPr lang="en-US" dirty="0"/>
          </a:p>
        </p:txBody>
      </p:sp>
    </p:spTree>
    <p:extLst>
      <p:ext uri="{BB962C8B-B14F-4D97-AF65-F5344CB8AC3E}">
        <p14:creationId xmlns:p14="http://schemas.microsoft.com/office/powerpoint/2010/main" val="1197757711"/>
      </p:ext>
    </p:extLst>
  </p:cSld>
  <p:clrMapOvr>
    <a:masterClrMapping/>
  </p:clrMapOvr>
  <p:transition spd="slow">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half" idx="2"/>
          </p:nvPr>
        </p:nvSpPr>
        <p:spPr/>
        <p:txBody>
          <a:bodyPr>
            <a:normAutofit lnSpcReduction="10000"/>
          </a:bodyPr>
          <a:lstStyle/>
          <a:p>
            <a:endParaRPr lang="en-US" sz="3200" dirty="0"/>
          </a:p>
          <a:p>
            <a:pPr marL="342900" indent="-342900">
              <a:buFont typeface="Arial" panose="020B0604020202020204" pitchFamily="34" charset="0"/>
              <a:buChar char="•"/>
            </a:pPr>
            <a:r>
              <a:rPr lang="en-US" sz="2400" dirty="0" smtClean="0"/>
              <a:t>A </a:t>
            </a:r>
            <a:r>
              <a:rPr lang="en-US" sz="2400" dirty="0"/>
              <a:t>summary of positions and agencies </a:t>
            </a:r>
            <a:r>
              <a:rPr lang="en-US" sz="2400" dirty="0" smtClean="0"/>
              <a:t>within DHS</a:t>
            </a:r>
          </a:p>
          <a:p>
            <a:endParaRPr lang="en-US" sz="2400" dirty="0"/>
          </a:p>
          <a:p>
            <a:pPr marL="342900" indent="-342900">
              <a:buFont typeface="Arial" panose="020B0604020202020204" pitchFamily="34" charset="0"/>
              <a:buChar char="•"/>
            </a:pPr>
            <a:r>
              <a:rPr lang="en-US" sz="2400" dirty="0" smtClean="0"/>
              <a:t>Skills </a:t>
            </a:r>
            <a:r>
              <a:rPr lang="en-US" sz="2400" dirty="0"/>
              <a:t>and e</a:t>
            </a:r>
            <a:r>
              <a:rPr lang="en-US" sz="2400" dirty="0" smtClean="0"/>
              <a:t>xperience </a:t>
            </a:r>
            <a:r>
              <a:rPr lang="en-US" sz="2400" dirty="0"/>
              <a:t>that is useful or </a:t>
            </a:r>
            <a:r>
              <a:rPr lang="en-US" sz="2400" dirty="0" smtClean="0"/>
              <a:t>mandatory </a:t>
            </a:r>
            <a:r>
              <a:rPr lang="en-US" sz="2400" dirty="0"/>
              <a:t>for these careers </a:t>
            </a:r>
          </a:p>
          <a:p>
            <a:endParaRPr lang="en-US" dirty="0"/>
          </a:p>
        </p:txBody>
      </p:sp>
      <p:sp>
        <p:nvSpPr>
          <p:cNvPr id="3" name="Title 2"/>
          <p:cNvSpPr>
            <a:spLocks noGrp="1"/>
          </p:cNvSpPr>
          <p:nvPr>
            <p:ph type="title"/>
          </p:nvPr>
        </p:nvSpPr>
        <p:spPr>
          <a:xfrm>
            <a:off x="762000" y="4572000"/>
            <a:ext cx="7543800" cy="1600200"/>
          </a:xfrm>
        </p:spPr>
        <p:txBody>
          <a:bodyPr>
            <a:normAutofit fontScale="90000"/>
          </a:bodyPr>
          <a:lstStyle/>
          <a:p>
            <a:r>
              <a:rPr lang="en-US" dirty="0" smtClean="0"/>
              <a:t>Department Walk-Throughs	</a:t>
            </a:r>
            <a:endParaRPr lang="en-US" dirty="0"/>
          </a:p>
        </p:txBody>
      </p:sp>
      <p:pic>
        <p:nvPicPr>
          <p:cNvPr id="6" name="Content Placeholder 5"/>
          <p:cNvPicPr>
            <a:picLocks noGrp="1" noChangeAspect="1"/>
          </p:cNvPicPr>
          <p:nvPr>
            <p:ph idx="1"/>
          </p:nvPr>
        </p:nvPicPr>
        <p:blipFill rotWithShape="1">
          <a:blip r:embed="rId2">
            <a:extLst>
              <a:ext uri="{28A0092B-C50C-407E-A947-70E740481C1C}">
                <a14:useLocalDpi xmlns:a14="http://schemas.microsoft.com/office/drawing/2010/main" val="0"/>
              </a:ext>
            </a:extLst>
          </a:blip>
          <a:srcRect r="24829"/>
          <a:stretch/>
        </p:blipFill>
        <p:spPr>
          <a:xfrm>
            <a:off x="3657600" y="685800"/>
            <a:ext cx="4390265" cy="3893608"/>
          </a:xfrm>
        </p:spPr>
      </p:pic>
    </p:spTree>
    <p:extLst>
      <p:ext uri="{BB962C8B-B14F-4D97-AF65-F5344CB8AC3E}">
        <p14:creationId xmlns:p14="http://schemas.microsoft.com/office/powerpoint/2010/main" val="220862896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3" end="3"/>
                                            </p:txEl>
                                          </p:spTgt>
                                        </p:tgtEl>
                                        <p:attrNameLst>
                                          <p:attrName>style.visibility</p:attrName>
                                        </p:attrNameLst>
                                      </p:cBhvr>
                                      <p:to>
                                        <p:strVal val="visible"/>
                                      </p:to>
                                    </p:set>
                                    <p:animEffect transition="in" filter="fade">
                                      <p:cBhvr>
                                        <p:cTn id="1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685800" y="533400"/>
            <a:ext cx="7835728" cy="774807"/>
          </a:xfrm>
        </p:spPr>
        <p:txBody>
          <a:bodyPr>
            <a:normAutofit/>
          </a:bodyPr>
          <a:lstStyle/>
          <a:p>
            <a:pPr algn="ctr"/>
            <a:r>
              <a:rPr lang="en-US" sz="3500" dirty="0" smtClean="0"/>
              <a:t>Who’s Using Career Development Portals?</a:t>
            </a:r>
            <a:endParaRPr lang="en-US" sz="35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9829774">
            <a:off x="351949" y="3617196"/>
            <a:ext cx="2778236" cy="739011"/>
          </a:xfrm>
          <a:prstGeom prst="rect">
            <a:avLst/>
          </a:prstGeom>
        </p:spPr>
      </p:pic>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16489"/>
          <a:stretch/>
        </p:blipFill>
        <p:spPr>
          <a:xfrm>
            <a:off x="705890" y="1863425"/>
            <a:ext cx="1549918" cy="176964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7270" y="3310205"/>
            <a:ext cx="1219994" cy="1708525"/>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36326" y="3986701"/>
            <a:ext cx="2169486" cy="1084743"/>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74490" y="1466083"/>
            <a:ext cx="1315602" cy="1515923"/>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32024" y="2546512"/>
            <a:ext cx="1270636" cy="1270636"/>
          </a:xfrm>
          <a:prstGeom prst="rect">
            <a:avLst/>
          </a:prstGeom>
        </p:spPr>
      </p:pic>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901780">
            <a:off x="5803363" y="1735993"/>
            <a:ext cx="2873512" cy="1091935"/>
          </a:xfrm>
          <a:prstGeom prst="rect">
            <a:avLst/>
          </a:prstGeom>
        </p:spPr>
      </p:pic>
      <p:pic>
        <p:nvPicPr>
          <p:cNvPr id="2" name="Picture 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140710" y="2982006"/>
            <a:ext cx="1698764" cy="1698764"/>
          </a:xfrm>
          <a:prstGeom prst="rect">
            <a:avLst/>
          </a:prstGeom>
        </p:spPr>
      </p:pic>
      <p:pic>
        <p:nvPicPr>
          <p:cNvPr id="12" name="Picture 1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343025" y="5173436"/>
            <a:ext cx="6457950" cy="895350"/>
          </a:xfrm>
          <a:prstGeom prst="rect">
            <a:avLst/>
          </a:prstGeom>
        </p:spPr>
      </p:pic>
      <p:pic>
        <p:nvPicPr>
          <p:cNvPr id="13" name="Picture 1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298503" y="1382091"/>
            <a:ext cx="2133600" cy="768096"/>
          </a:xfrm>
          <a:prstGeom prst="rect">
            <a:avLst/>
          </a:prstGeom>
        </p:spPr>
      </p:pic>
    </p:spTree>
    <p:extLst>
      <p:ext uri="{BB962C8B-B14F-4D97-AF65-F5344CB8AC3E}">
        <p14:creationId xmlns:p14="http://schemas.microsoft.com/office/powerpoint/2010/main" val="78220285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Job Shadowing</a:t>
            </a:r>
            <a:endParaRPr lang="en-US" dirty="0"/>
          </a:p>
        </p:txBody>
      </p:sp>
      <p:pic>
        <p:nvPicPr>
          <p:cNvPr id="15" name="Picture Placeholder 14"/>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l="3058" r="3058" b="33840"/>
          <a:stretch/>
        </p:blipFill>
        <p:spPr>
          <a:xfrm>
            <a:off x="777240" y="457200"/>
            <a:ext cx="7543800" cy="2020957"/>
          </a:xfrm>
        </p:spPr>
      </p:pic>
      <p:sp>
        <p:nvSpPr>
          <p:cNvPr id="4" name="Text Placeholder 3"/>
          <p:cNvSpPr>
            <a:spLocks noGrp="1"/>
          </p:cNvSpPr>
          <p:nvPr>
            <p:ph type="body" sz="half" idx="2"/>
          </p:nvPr>
        </p:nvSpPr>
        <p:spPr>
          <a:xfrm>
            <a:off x="838200" y="2743200"/>
            <a:ext cx="7391400" cy="804862"/>
          </a:xfrm>
        </p:spPr>
        <p:txBody>
          <a:bodyPr>
            <a:noAutofit/>
          </a:bodyPr>
          <a:lstStyle/>
          <a:p>
            <a:pPr marL="342900" lvl="0" indent="-342900">
              <a:spcAft>
                <a:spcPts val="600"/>
              </a:spcAft>
              <a:buFont typeface="Arial" panose="020B0604020202020204" pitchFamily="34" charset="0"/>
              <a:buChar char="•"/>
            </a:pPr>
            <a:r>
              <a:rPr lang="en-US" sz="2800" dirty="0"/>
              <a:t>An opportunity to determine if you are </a:t>
            </a:r>
            <a:r>
              <a:rPr lang="en-US" sz="2800" dirty="0" smtClean="0"/>
              <a:t>a </a:t>
            </a:r>
            <a:r>
              <a:rPr lang="en-US" sz="2800" dirty="0"/>
              <a:t>good fit for the position</a:t>
            </a:r>
          </a:p>
          <a:p>
            <a:pPr marL="342900" lvl="0" indent="-342900">
              <a:spcAft>
                <a:spcPts val="600"/>
              </a:spcAft>
              <a:buFont typeface="Arial" panose="020B0604020202020204" pitchFamily="34" charset="0"/>
              <a:buChar char="•"/>
            </a:pPr>
            <a:r>
              <a:rPr lang="en-US" sz="2800" dirty="0"/>
              <a:t>Allows for the prospect of internal hiring and </a:t>
            </a:r>
            <a:r>
              <a:rPr lang="en-US" sz="2800" dirty="0" smtClean="0"/>
              <a:t>promotions</a:t>
            </a:r>
            <a:endParaRPr lang="en-US" sz="2800" dirty="0"/>
          </a:p>
        </p:txBody>
      </p:sp>
    </p:spTree>
    <p:extLst>
      <p:ext uri="{BB962C8B-B14F-4D97-AF65-F5344CB8AC3E}">
        <p14:creationId xmlns:p14="http://schemas.microsoft.com/office/powerpoint/2010/main" val="315518132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9107" y="1894811"/>
            <a:ext cx="3666272" cy="3807283"/>
          </a:xfrm>
          <a:prstGeom prst="rect">
            <a:avLst/>
          </a:prstGeom>
        </p:spPr>
      </p:pic>
      <p:sp>
        <p:nvSpPr>
          <p:cNvPr id="2" name="Title 1"/>
          <p:cNvSpPr>
            <a:spLocks noGrp="1"/>
          </p:cNvSpPr>
          <p:nvPr>
            <p:ph type="title" idx="4294967295"/>
          </p:nvPr>
        </p:nvSpPr>
        <p:spPr>
          <a:xfrm>
            <a:off x="0" y="304800"/>
            <a:ext cx="8229600" cy="1143000"/>
          </a:xfrm>
        </p:spPr>
        <p:txBody>
          <a:bodyPr/>
          <a:lstStyle/>
          <a:p>
            <a:r>
              <a:rPr lang="en-US" dirty="0" smtClean="0"/>
              <a:t> </a:t>
            </a: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8630" y="579733"/>
            <a:ext cx="1167368" cy="1167368"/>
          </a:xfrm>
          <a:prstGeom prst="rect">
            <a:avLst/>
          </a:prstGeom>
        </p:spPr>
      </p:pic>
      <p:grpSp>
        <p:nvGrpSpPr>
          <p:cNvPr id="8" name="Group 7"/>
          <p:cNvGrpSpPr/>
          <p:nvPr/>
        </p:nvGrpSpPr>
        <p:grpSpPr>
          <a:xfrm>
            <a:off x="735921" y="1894811"/>
            <a:ext cx="3733046" cy="613747"/>
            <a:chOff x="1883229" y="1000372"/>
            <a:chExt cx="1066800" cy="522003"/>
          </a:xfrm>
          <a:scene3d>
            <a:camera prst="orthographicFront">
              <a:rot lat="0" lon="0" rev="0"/>
            </a:camera>
            <a:lightRig rig="soft" dir="t">
              <a:rot lat="0" lon="0" rev="0"/>
            </a:lightRig>
          </a:scene3d>
        </p:grpSpPr>
        <p:sp>
          <p:nvSpPr>
            <p:cNvPr id="5" name="Snip Diagonal Corner Rectangle 4"/>
            <p:cNvSpPr/>
            <p:nvPr/>
          </p:nvSpPr>
          <p:spPr>
            <a:xfrm>
              <a:off x="1883229" y="1000372"/>
              <a:ext cx="1066800" cy="522003"/>
            </a:xfrm>
            <a:prstGeom prst="roundRect">
              <a:avLst/>
            </a:prstGeom>
            <a:solidFill>
              <a:schemeClr val="accent5">
                <a:lumMod val="50000"/>
              </a:schemeClr>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50000"/>
                  </a:schemeClr>
                </a:solidFill>
              </a:endParaRPr>
            </a:p>
          </p:txBody>
        </p:sp>
        <p:sp>
          <p:nvSpPr>
            <p:cNvPr id="6" name="TextBox 5"/>
            <p:cNvSpPr txBox="1"/>
            <p:nvPr/>
          </p:nvSpPr>
          <p:spPr>
            <a:xfrm>
              <a:off x="2001762" y="1032642"/>
              <a:ext cx="829733" cy="434426"/>
            </a:xfrm>
            <a:prstGeom prst="roundRect">
              <a:avLst/>
            </a:prstGeom>
            <a:noFill/>
            <a:ln>
              <a:noFill/>
            </a:ln>
            <a:effectLst>
              <a:outerShdw blurRad="107950" dist="12700" dir="5400000" algn="ctr">
                <a:srgbClr val="000000"/>
              </a:outerShdw>
            </a:effectLst>
            <a:sp3d contourW="44450" prstMaterial="matte">
              <a:bevelT w="63500" h="63500" prst="artDeco"/>
              <a:contourClr>
                <a:srgbClr val="FFFFFF"/>
              </a:contourClr>
            </a:sp3d>
          </p:spPr>
          <p:txBody>
            <a:bodyPr wrap="square" rtlCol="0">
              <a:spAutoFit/>
            </a:bodyPr>
            <a:lstStyle/>
            <a:p>
              <a:pPr algn="ctr"/>
              <a:r>
                <a:rPr lang="en-US" sz="2400" dirty="0" smtClean="0">
                  <a:solidFill>
                    <a:schemeClr val="bg1"/>
                  </a:solidFill>
                  <a:latin typeface="Arial" panose="020B0604020202020204" pitchFamily="34" charset="0"/>
                  <a:cs typeface="Arial" panose="020B0604020202020204" pitchFamily="34" charset="0"/>
                </a:rPr>
                <a:t>Professional Profile</a:t>
              </a:r>
              <a:endParaRPr lang="en-US" sz="2400" dirty="0">
                <a:solidFill>
                  <a:schemeClr val="bg1"/>
                </a:solidFill>
                <a:latin typeface="Arial" panose="020B0604020202020204" pitchFamily="34" charset="0"/>
                <a:cs typeface="Arial" panose="020B0604020202020204" pitchFamily="34" charset="0"/>
              </a:endParaRPr>
            </a:p>
          </p:txBody>
        </p:sp>
      </p:grpSp>
      <p:grpSp>
        <p:nvGrpSpPr>
          <p:cNvPr id="42" name="Group 41"/>
          <p:cNvGrpSpPr/>
          <p:nvPr/>
        </p:nvGrpSpPr>
        <p:grpSpPr>
          <a:xfrm>
            <a:off x="723026" y="2554795"/>
            <a:ext cx="3733046" cy="613747"/>
            <a:chOff x="1883229" y="1044666"/>
            <a:chExt cx="1066800" cy="522003"/>
          </a:xfrm>
          <a:scene3d>
            <a:camera prst="orthographicFront">
              <a:rot lat="0" lon="0" rev="0"/>
            </a:camera>
            <a:lightRig rig="soft" dir="t">
              <a:rot lat="0" lon="0" rev="0"/>
            </a:lightRig>
          </a:scene3d>
        </p:grpSpPr>
        <p:sp>
          <p:nvSpPr>
            <p:cNvPr id="43" name="Snip Diagonal Corner Rectangle 42"/>
            <p:cNvSpPr/>
            <p:nvPr/>
          </p:nvSpPr>
          <p:spPr>
            <a:xfrm>
              <a:off x="1883229" y="1044666"/>
              <a:ext cx="1066800" cy="522003"/>
            </a:xfrm>
            <a:prstGeom prst="roundRect">
              <a:avLst/>
            </a:prstGeom>
            <a:solidFill>
              <a:schemeClr val="accent5">
                <a:lumMod val="50000"/>
              </a:schemeClr>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50000"/>
                  </a:schemeClr>
                </a:solidFill>
              </a:endParaRPr>
            </a:p>
          </p:txBody>
        </p:sp>
        <p:sp>
          <p:nvSpPr>
            <p:cNvPr id="44" name="TextBox 43"/>
            <p:cNvSpPr txBox="1"/>
            <p:nvPr/>
          </p:nvSpPr>
          <p:spPr>
            <a:xfrm>
              <a:off x="1886969" y="1098036"/>
              <a:ext cx="1059414" cy="434426"/>
            </a:xfrm>
            <a:prstGeom prst="roundRect">
              <a:avLst/>
            </a:prstGeom>
            <a:noFill/>
            <a:ln>
              <a:noFill/>
            </a:ln>
            <a:effectLst>
              <a:outerShdw blurRad="107950" dist="12700" dir="5400000" algn="ctr">
                <a:srgbClr val="000000"/>
              </a:outerShdw>
            </a:effectLst>
            <a:sp3d contourW="44450" prstMaterial="matte">
              <a:bevelT w="63500" h="63500" prst="artDeco"/>
              <a:contourClr>
                <a:srgbClr val="FFFFFF"/>
              </a:contourClr>
            </a:sp3d>
          </p:spPr>
          <p:txBody>
            <a:bodyPr wrap="square" rtlCol="0">
              <a:spAutoFit/>
            </a:bodyPr>
            <a:lstStyle/>
            <a:p>
              <a:pPr algn="ctr"/>
              <a:r>
                <a:rPr lang="en-US" sz="2400" dirty="0" smtClean="0">
                  <a:solidFill>
                    <a:schemeClr val="bg1"/>
                  </a:solidFill>
                  <a:latin typeface="Arial" panose="020B0604020202020204" pitchFamily="34" charset="0"/>
                  <a:cs typeface="Arial" panose="020B0604020202020204" pitchFamily="34" charset="0"/>
                </a:rPr>
                <a:t>Personal Career Plan</a:t>
              </a:r>
              <a:endParaRPr lang="en-US" sz="1400" dirty="0">
                <a:solidFill>
                  <a:schemeClr val="bg1"/>
                </a:solidFill>
                <a:latin typeface="Arial" panose="020B0604020202020204" pitchFamily="34" charset="0"/>
                <a:cs typeface="Arial" panose="020B0604020202020204" pitchFamily="34" charset="0"/>
              </a:endParaRPr>
            </a:p>
          </p:txBody>
        </p:sp>
      </p:grpSp>
      <p:grpSp>
        <p:nvGrpSpPr>
          <p:cNvPr id="49" name="Group 48"/>
          <p:cNvGrpSpPr/>
          <p:nvPr/>
        </p:nvGrpSpPr>
        <p:grpSpPr>
          <a:xfrm>
            <a:off x="736116" y="5295792"/>
            <a:ext cx="3757788" cy="613747"/>
            <a:chOff x="-1566163" y="2419576"/>
            <a:chExt cx="1066800" cy="522003"/>
          </a:xfrm>
          <a:scene3d>
            <a:camera prst="orthographicFront">
              <a:rot lat="0" lon="0" rev="0"/>
            </a:camera>
            <a:lightRig rig="soft" dir="t">
              <a:rot lat="0" lon="0" rev="0"/>
            </a:lightRig>
          </a:scene3d>
        </p:grpSpPr>
        <p:sp>
          <p:nvSpPr>
            <p:cNvPr id="50" name="Snip Diagonal Corner Rectangle 49"/>
            <p:cNvSpPr/>
            <p:nvPr/>
          </p:nvSpPr>
          <p:spPr>
            <a:xfrm>
              <a:off x="-1566163" y="2419576"/>
              <a:ext cx="1066800" cy="522003"/>
            </a:xfrm>
            <a:prstGeom prst="roundRect">
              <a:avLst/>
            </a:prstGeom>
            <a:solidFill>
              <a:schemeClr val="accent5">
                <a:lumMod val="50000"/>
              </a:schemeClr>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50000"/>
                  </a:schemeClr>
                </a:solidFill>
              </a:endParaRPr>
            </a:p>
          </p:txBody>
        </p:sp>
        <p:sp>
          <p:nvSpPr>
            <p:cNvPr id="51" name="TextBox 50"/>
            <p:cNvSpPr txBox="1"/>
            <p:nvPr/>
          </p:nvSpPr>
          <p:spPr>
            <a:xfrm>
              <a:off x="-1558777" y="2497171"/>
              <a:ext cx="1059414" cy="434426"/>
            </a:xfrm>
            <a:prstGeom prst="roundRect">
              <a:avLst/>
            </a:prstGeom>
            <a:noFill/>
            <a:ln>
              <a:noFill/>
            </a:ln>
            <a:effectLst>
              <a:outerShdw blurRad="107950" dist="12700" dir="5400000" algn="ctr">
                <a:srgbClr val="000000"/>
              </a:outerShdw>
            </a:effectLst>
            <a:sp3d contourW="44450" prstMaterial="matte">
              <a:bevelT w="63500" h="63500" prst="artDeco"/>
              <a:contourClr>
                <a:srgbClr val="FFFFFF"/>
              </a:contourClr>
            </a:sp3d>
          </p:spPr>
          <p:txBody>
            <a:bodyPr wrap="square" rtlCol="0">
              <a:spAutoFit/>
            </a:bodyPr>
            <a:lstStyle/>
            <a:p>
              <a:pPr algn="ctr"/>
              <a:r>
                <a:rPr lang="en-US" sz="2400" dirty="0" smtClean="0">
                  <a:solidFill>
                    <a:schemeClr val="bg1"/>
                  </a:solidFill>
                  <a:latin typeface="Arial" panose="020B0604020202020204" pitchFamily="34" charset="0"/>
                  <a:cs typeface="Arial" panose="020B0604020202020204" pitchFamily="34" charset="0"/>
                </a:rPr>
                <a:t>Job Notifications</a:t>
              </a:r>
              <a:endParaRPr lang="en-US" sz="2400" dirty="0">
                <a:solidFill>
                  <a:schemeClr val="bg1"/>
                </a:solidFill>
                <a:latin typeface="Arial" panose="020B0604020202020204" pitchFamily="34" charset="0"/>
                <a:cs typeface="Arial" panose="020B0604020202020204" pitchFamily="34" charset="0"/>
              </a:endParaRPr>
            </a:p>
          </p:txBody>
        </p:sp>
      </p:grpSp>
      <p:grpSp>
        <p:nvGrpSpPr>
          <p:cNvPr id="52" name="Group 51"/>
          <p:cNvGrpSpPr/>
          <p:nvPr/>
        </p:nvGrpSpPr>
        <p:grpSpPr>
          <a:xfrm>
            <a:off x="737661" y="3919389"/>
            <a:ext cx="3765745" cy="613747"/>
            <a:chOff x="1883229" y="990090"/>
            <a:chExt cx="1069059" cy="522003"/>
          </a:xfrm>
          <a:scene3d>
            <a:camera prst="orthographicFront">
              <a:rot lat="0" lon="0" rev="0"/>
            </a:camera>
            <a:lightRig rig="soft" dir="t">
              <a:rot lat="0" lon="0" rev="0"/>
            </a:lightRig>
          </a:scene3d>
        </p:grpSpPr>
        <p:sp>
          <p:nvSpPr>
            <p:cNvPr id="53" name="Snip Diagonal Corner Rectangle 52"/>
            <p:cNvSpPr/>
            <p:nvPr/>
          </p:nvSpPr>
          <p:spPr>
            <a:xfrm>
              <a:off x="1883229" y="990090"/>
              <a:ext cx="1066800" cy="522003"/>
            </a:xfrm>
            <a:prstGeom prst="roundRect">
              <a:avLst/>
            </a:prstGeom>
            <a:solidFill>
              <a:schemeClr val="accent5">
                <a:lumMod val="50000"/>
              </a:schemeClr>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50000"/>
                  </a:schemeClr>
                </a:solidFill>
              </a:endParaRPr>
            </a:p>
          </p:txBody>
        </p:sp>
        <p:sp>
          <p:nvSpPr>
            <p:cNvPr id="54" name="TextBox 53"/>
            <p:cNvSpPr txBox="1"/>
            <p:nvPr/>
          </p:nvSpPr>
          <p:spPr>
            <a:xfrm>
              <a:off x="1891915" y="1020338"/>
              <a:ext cx="1060373" cy="434426"/>
            </a:xfrm>
            <a:prstGeom prst="roundRect">
              <a:avLst/>
            </a:prstGeom>
            <a:noFill/>
            <a:ln>
              <a:noFill/>
            </a:ln>
            <a:effectLst>
              <a:outerShdw blurRad="107950" dist="12700" dir="5400000" algn="ctr">
                <a:srgbClr val="000000"/>
              </a:outerShdw>
            </a:effectLst>
            <a:sp3d contourW="44450" prstMaterial="matte">
              <a:bevelT w="63500" h="63500" prst="artDeco"/>
              <a:contourClr>
                <a:srgbClr val="FFFFFF"/>
              </a:contourClr>
            </a:sp3d>
          </p:spPr>
          <p:txBody>
            <a:bodyPr wrap="square" rtlCol="0">
              <a:spAutoFit/>
            </a:bodyPr>
            <a:lstStyle/>
            <a:p>
              <a:pPr algn="ctr"/>
              <a:r>
                <a:rPr lang="en-US" sz="2400" dirty="0" smtClean="0">
                  <a:solidFill>
                    <a:schemeClr val="bg1"/>
                  </a:solidFill>
                  <a:latin typeface="Arial" panose="020B0604020202020204" pitchFamily="34" charset="0"/>
                  <a:cs typeface="Arial" panose="020B0604020202020204" pitchFamily="34" charset="0"/>
                </a:rPr>
                <a:t>Online Training Record</a:t>
              </a:r>
              <a:endParaRPr lang="en-US" sz="2400" dirty="0">
                <a:solidFill>
                  <a:schemeClr val="bg1"/>
                </a:solidFill>
                <a:latin typeface="Arial" panose="020B0604020202020204" pitchFamily="34" charset="0"/>
                <a:cs typeface="Arial" panose="020B0604020202020204" pitchFamily="34" charset="0"/>
              </a:endParaRPr>
            </a:p>
          </p:txBody>
        </p:sp>
      </p:grpSp>
      <p:grpSp>
        <p:nvGrpSpPr>
          <p:cNvPr id="56" name="Group 55"/>
          <p:cNvGrpSpPr/>
          <p:nvPr/>
        </p:nvGrpSpPr>
        <p:grpSpPr>
          <a:xfrm>
            <a:off x="736115" y="4592593"/>
            <a:ext cx="3783804" cy="613747"/>
            <a:chOff x="1883229" y="990090"/>
            <a:chExt cx="1074186" cy="522003"/>
          </a:xfrm>
          <a:scene3d>
            <a:camera prst="orthographicFront">
              <a:rot lat="0" lon="0" rev="0"/>
            </a:camera>
            <a:lightRig rig="soft" dir="t">
              <a:rot lat="0" lon="0" rev="0"/>
            </a:lightRig>
          </a:scene3d>
        </p:grpSpPr>
        <p:sp>
          <p:nvSpPr>
            <p:cNvPr id="57" name="Snip Diagonal Corner Rectangle 56"/>
            <p:cNvSpPr/>
            <p:nvPr/>
          </p:nvSpPr>
          <p:spPr>
            <a:xfrm>
              <a:off x="1883229" y="990090"/>
              <a:ext cx="1066800" cy="522003"/>
            </a:xfrm>
            <a:prstGeom prst="roundRect">
              <a:avLst/>
            </a:prstGeom>
            <a:solidFill>
              <a:schemeClr val="accent5">
                <a:lumMod val="50000"/>
              </a:schemeClr>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50000"/>
                  </a:schemeClr>
                </a:solidFill>
              </a:endParaRPr>
            </a:p>
          </p:txBody>
        </p:sp>
        <p:sp>
          <p:nvSpPr>
            <p:cNvPr id="58" name="TextBox 57"/>
            <p:cNvSpPr txBox="1"/>
            <p:nvPr/>
          </p:nvSpPr>
          <p:spPr>
            <a:xfrm>
              <a:off x="1890615" y="1033878"/>
              <a:ext cx="1066800" cy="434426"/>
            </a:xfrm>
            <a:prstGeom prst="roundRect">
              <a:avLst/>
            </a:prstGeom>
            <a:noFill/>
            <a:ln>
              <a:noFill/>
            </a:ln>
            <a:effectLst>
              <a:outerShdw blurRad="107950" dist="12700" dir="5400000" algn="ctr">
                <a:srgbClr val="000000"/>
              </a:outerShdw>
            </a:effectLst>
            <a:sp3d contourW="44450" prstMaterial="matte">
              <a:bevelT w="63500" h="63500" prst="artDeco"/>
              <a:contourClr>
                <a:srgbClr val="FFFFFF"/>
              </a:contourClr>
            </a:sp3d>
          </p:spPr>
          <p:txBody>
            <a:bodyPr wrap="square" rtlCol="0">
              <a:spAutoFit/>
            </a:bodyPr>
            <a:lstStyle/>
            <a:p>
              <a:pPr algn="ctr"/>
              <a:r>
                <a:rPr lang="en-US" sz="2400" dirty="0" smtClean="0">
                  <a:solidFill>
                    <a:schemeClr val="bg1"/>
                  </a:solidFill>
                  <a:latin typeface="Arial" panose="020B0604020202020204" pitchFamily="34" charset="0"/>
                  <a:cs typeface="Arial" panose="020B0604020202020204" pitchFamily="34" charset="0"/>
                </a:rPr>
                <a:t>Job Readiness Help</a:t>
              </a:r>
              <a:endParaRPr lang="en-US" sz="2400" dirty="0">
                <a:solidFill>
                  <a:schemeClr val="bg1"/>
                </a:solidFill>
                <a:latin typeface="Arial" panose="020B0604020202020204" pitchFamily="34" charset="0"/>
                <a:cs typeface="Arial" panose="020B0604020202020204" pitchFamily="34" charset="0"/>
              </a:endParaRPr>
            </a:p>
          </p:txBody>
        </p:sp>
      </p:grpSp>
      <p:grpSp>
        <p:nvGrpSpPr>
          <p:cNvPr id="59" name="Group 58"/>
          <p:cNvGrpSpPr/>
          <p:nvPr/>
        </p:nvGrpSpPr>
        <p:grpSpPr>
          <a:xfrm>
            <a:off x="720975" y="3231527"/>
            <a:ext cx="3762939" cy="613747"/>
            <a:chOff x="1883229" y="990090"/>
            <a:chExt cx="1066800" cy="522003"/>
          </a:xfrm>
          <a:scene3d>
            <a:camera prst="orthographicFront">
              <a:rot lat="0" lon="0" rev="0"/>
            </a:camera>
            <a:lightRig rig="soft" dir="t">
              <a:rot lat="0" lon="0" rev="0"/>
            </a:lightRig>
          </a:scene3d>
        </p:grpSpPr>
        <p:sp>
          <p:nvSpPr>
            <p:cNvPr id="60" name="Snip Diagonal Corner Rectangle 59"/>
            <p:cNvSpPr/>
            <p:nvPr/>
          </p:nvSpPr>
          <p:spPr>
            <a:xfrm>
              <a:off x="1883229" y="990090"/>
              <a:ext cx="1066800" cy="522003"/>
            </a:xfrm>
            <a:prstGeom prst="roundRect">
              <a:avLst/>
            </a:prstGeom>
            <a:solidFill>
              <a:schemeClr val="accent5">
                <a:lumMod val="50000"/>
              </a:schemeClr>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50000"/>
                  </a:schemeClr>
                </a:solidFill>
              </a:endParaRPr>
            </a:p>
          </p:txBody>
        </p:sp>
        <p:sp>
          <p:nvSpPr>
            <p:cNvPr id="61" name="TextBox 60"/>
            <p:cNvSpPr txBox="1"/>
            <p:nvPr/>
          </p:nvSpPr>
          <p:spPr>
            <a:xfrm>
              <a:off x="1937706" y="1060240"/>
              <a:ext cx="992613" cy="434426"/>
            </a:xfrm>
            <a:prstGeom prst="roundRect">
              <a:avLst/>
            </a:prstGeom>
            <a:noFill/>
            <a:ln>
              <a:noFill/>
            </a:ln>
            <a:effectLst>
              <a:outerShdw blurRad="107950" dist="12700" dir="5400000" algn="ctr">
                <a:srgbClr val="000000"/>
              </a:outerShdw>
            </a:effectLst>
            <a:sp3d contourW="44450" prstMaterial="matte">
              <a:bevelT w="63500" h="63500" prst="artDeco"/>
              <a:contourClr>
                <a:srgbClr val="FFFFFF"/>
              </a:contourClr>
            </a:sp3d>
          </p:spPr>
          <p:txBody>
            <a:bodyPr wrap="square" rtlCol="0">
              <a:spAutoFit/>
            </a:bodyPr>
            <a:lstStyle/>
            <a:p>
              <a:pPr algn="ctr"/>
              <a:r>
                <a:rPr lang="en-US" sz="2400" dirty="0" smtClean="0">
                  <a:solidFill>
                    <a:schemeClr val="bg1"/>
                  </a:solidFill>
                  <a:latin typeface="Arial" panose="020B0604020202020204" pitchFamily="34" charset="0"/>
                  <a:cs typeface="Arial" panose="020B0604020202020204" pitchFamily="34" charset="0"/>
                </a:rPr>
                <a:t>Training &amp; Academies</a:t>
              </a:r>
              <a:endParaRPr lang="en-US" sz="2400" dirty="0">
                <a:solidFill>
                  <a:schemeClr val="bg1"/>
                </a:solidFill>
                <a:latin typeface="Arial" panose="020B0604020202020204" pitchFamily="34" charset="0"/>
                <a:cs typeface="Arial" panose="020B0604020202020204" pitchFamily="34" charset="0"/>
              </a:endParaRPr>
            </a:p>
          </p:txBody>
        </p:sp>
      </p:grpSp>
      <p:cxnSp>
        <p:nvCxnSpPr>
          <p:cNvPr id="35" name="Straight Connector 34"/>
          <p:cNvCxnSpPr/>
          <p:nvPr/>
        </p:nvCxnSpPr>
        <p:spPr>
          <a:xfrm>
            <a:off x="1985998" y="1465442"/>
            <a:ext cx="6243602"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981200" y="872120"/>
            <a:ext cx="6477000" cy="584775"/>
          </a:xfrm>
          <a:prstGeom prst="rect">
            <a:avLst/>
          </a:prstGeom>
          <a:noFill/>
        </p:spPr>
        <p:txBody>
          <a:bodyPr wrap="square" rtlCol="0">
            <a:spAutoFit/>
          </a:bodyPr>
          <a:lstStyle/>
          <a:p>
            <a:r>
              <a:rPr lang="en-US" sz="3200" b="1" dirty="0" smtClean="0">
                <a:latin typeface="Arial" panose="020B0604020202020204" pitchFamily="34" charset="0"/>
                <a:cs typeface="Arial" panose="020B0604020202020204" pitchFamily="34" charset="0"/>
              </a:rPr>
              <a:t>DHS Career Development Portal</a:t>
            </a:r>
            <a:endParaRPr lang="en-US" sz="3200" b="1" dirty="0">
              <a:latin typeface="Arial" panose="020B0604020202020204" pitchFamily="34" charset="0"/>
              <a:cs typeface="Arial" panose="020B0604020202020204" pitchFamily="34" charset="0"/>
            </a:endParaRPr>
          </a:p>
        </p:txBody>
      </p:sp>
      <p:sp>
        <p:nvSpPr>
          <p:cNvPr id="17" name="Rectangle 16"/>
          <p:cNvSpPr/>
          <p:nvPr/>
        </p:nvSpPr>
        <p:spPr>
          <a:xfrm rot="20654745">
            <a:off x="4858965" y="2155880"/>
            <a:ext cx="3104544" cy="923330"/>
          </a:xfrm>
          <a:prstGeom prst="rect">
            <a:avLst/>
          </a:prstGeom>
          <a:noFill/>
        </p:spPr>
        <p:txBody>
          <a:bodyPr wrap="square" lIns="91440" tIns="45720" rIns="91440" bIns="45720">
            <a:spAutoFit/>
          </a:bodyPr>
          <a:lstStyle/>
          <a:p>
            <a:pPr algn="ctr"/>
            <a:r>
              <a:rPr lang="en-US" sz="5400" b="1" dirty="0" smtClean="0">
                <a:ln w="10541" cmpd="sng">
                  <a:solidFill>
                    <a:schemeClr val="accent4">
                      <a:lumMod val="20000"/>
                      <a:lumOff val="80000"/>
                    </a:schemeClr>
                  </a:solidFill>
                  <a:prstDash val="solid"/>
                </a:ln>
                <a:solidFill>
                  <a:schemeClr val="accent4">
                    <a:lumMod val="50000"/>
                  </a:schemeClr>
                </a:solidFill>
                <a:latin typeface="Arial" panose="020B0604020202020204" pitchFamily="34" charset="0"/>
                <a:cs typeface="Arial" panose="020B0604020202020204" pitchFamily="34" charset="0"/>
              </a:rPr>
              <a:t>Explore</a:t>
            </a:r>
            <a:endParaRPr lang="en-US" sz="5400" b="1" dirty="0">
              <a:ln w="10541" cmpd="sng">
                <a:solidFill>
                  <a:schemeClr val="accent4">
                    <a:lumMod val="20000"/>
                    <a:lumOff val="80000"/>
                  </a:schemeClr>
                </a:solidFill>
                <a:prstDash val="solid"/>
              </a:ln>
              <a:solidFill>
                <a:schemeClr val="accent4">
                  <a:lumMod val="50000"/>
                </a:schemeClr>
              </a:solidFill>
              <a:latin typeface="Arial" panose="020B0604020202020204" pitchFamily="34" charset="0"/>
              <a:cs typeface="Arial" panose="020B0604020202020204" pitchFamily="34" charset="0"/>
            </a:endParaRPr>
          </a:p>
        </p:txBody>
      </p:sp>
      <p:sp>
        <p:nvSpPr>
          <p:cNvPr id="18" name="Rectangle 17"/>
          <p:cNvSpPr/>
          <p:nvPr/>
        </p:nvSpPr>
        <p:spPr>
          <a:xfrm rot="21425125">
            <a:off x="6203888" y="3047821"/>
            <a:ext cx="2229458" cy="923330"/>
          </a:xfrm>
          <a:prstGeom prst="rect">
            <a:avLst/>
          </a:prstGeom>
          <a:noFill/>
          <a:ln>
            <a:solidFill>
              <a:schemeClr val="bg1"/>
            </a:solidFill>
          </a:ln>
        </p:spPr>
        <p:txBody>
          <a:bodyPr wrap="square" lIns="91440" tIns="45720" rIns="91440" bIns="45720">
            <a:spAutoFit/>
          </a:bodyPr>
          <a:lstStyle/>
          <a:p>
            <a:pPr algn="ctr"/>
            <a:r>
              <a:rPr lang="en-US"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anose="020B0604020202020204" pitchFamily="34" charset="0"/>
                <a:cs typeface="Arial" panose="020B0604020202020204" pitchFamily="34" charset="0"/>
              </a:rPr>
              <a:t>Learn</a:t>
            </a:r>
            <a:endParaRPr lang="en-US"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anose="020B0604020202020204" pitchFamily="34" charset="0"/>
              <a:cs typeface="Arial" panose="020B0604020202020204" pitchFamily="34" charset="0"/>
            </a:endParaRPr>
          </a:p>
        </p:txBody>
      </p:sp>
      <p:sp>
        <p:nvSpPr>
          <p:cNvPr id="19" name="Rectangle 18"/>
          <p:cNvSpPr/>
          <p:nvPr/>
        </p:nvSpPr>
        <p:spPr>
          <a:xfrm rot="600621">
            <a:off x="5932773" y="4252878"/>
            <a:ext cx="1954381" cy="923330"/>
          </a:xfrm>
          <a:prstGeom prst="rect">
            <a:avLst/>
          </a:prstGeom>
          <a:noFill/>
          <a:ln>
            <a:solidFill>
              <a:schemeClr val="bg1"/>
            </a:solidFill>
          </a:ln>
        </p:spPr>
        <p:txBody>
          <a:bodyPr wrap="none" lIns="91440" tIns="45720" rIns="91440" bIns="45720">
            <a:spAutoFit/>
          </a:bodyPr>
          <a:lstStyle/>
          <a:p>
            <a:pPr algn="ctr"/>
            <a:r>
              <a:rPr lang="en-US" sz="5400" b="1" dirty="0" smtClean="0">
                <a:ln w="10541" cmpd="sng">
                  <a:solidFill>
                    <a:srgbClr val="7D7D7D">
                      <a:tint val="100000"/>
                      <a:shade val="100000"/>
                      <a:satMod val="110000"/>
                    </a:srgbClr>
                  </a:solidFill>
                  <a:prstDash val="solid"/>
                </a:ln>
                <a:solidFill>
                  <a:schemeClr val="tx1">
                    <a:lumMod val="95000"/>
                    <a:lumOff val="5000"/>
                  </a:schemeClr>
                </a:solidFill>
                <a:latin typeface="Arial" panose="020B0604020202020204" pitchFamily="34" charset="0"/>
                <a:cs typeface="Arial" panose="020B0604020202020204" pitchFamily="34" charset="0"/>
              </a:rPr>
              <a:t>Grow</a:t>
            </a:r>
            <a:endParaRPr lang="en-US" sz="5400" b="1" dirty="0">
              <a:ln w="10541" cmpd="sng">
                <a:solidFill>
                  <a:srgbClr val="7D7D7D">
                    <a:tint val="100000"/>
                    <a:shade val="100000"/>
                    <a:satMod val="110000"/>
                  </a:srgbClr>
                </a:solidFill>
                <a:prstDash val="solid"/>
              </a:ln>
              <a:solidFill>
                <a:schemeClr val="tx1">
                  <a:lumMod val="95000"/>
                  <a:lumOff val="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4949474"/>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nip Diagonal Corner Rectangle 1"/>
          <p:cNvSpPr/>
          <p:nvPr/>
        </p:nvSpPr>
        <p:spPr>
          <a:xfrm>
            <a:off x="838197" y="474484"/>
            <a:ext cx="7315200" cy="973316"/>
          </a:xfrm>
          <a:prstGeom prst="snip2DiagRect">
            <a:avLst/>
          </a:prstGeom>
          <a:solidFill>
            <a:schemeClr val="accent5">
              <a:lumMod val="5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50000"/>
                </a:schemeClr>
              </a:solidFill>
            </a:endParaRPr>
          </a:p>
        </p:txBody>
      </p:sp>
      <p:sp>
        <p:nvSpPr>
          <p:cNvPr id="3" name="TextBox 2"/>
          <p:cNvSpPr txBox="1"/>
          <p:nvPr/>
        </p:nvSpPr>
        <p:spPr>
          <a:xfrm>
            <a:off x="1650995" y="607815"/>
            <a:ext cx="5689598" cy="646331"/>
          </a:xfrm>
          <a:prstGeom prst="rect">
            <a:avLst/>
          </a:prstGeom>
          <a:noFill/>
        </p:spPr>
        <p:txBody>
          <a:bodyPr wrap="square" rtlCol="0">
            <a:spAutoFit/>
          </a:bodyPr>
          <a:lstStyle/>
          <a:p>
            <a:pPr algn="ctr"/>
            <a:r>
              <a:rPr lang="en-US" sz="3600" dirty="0" smtClean="0">
                <a:solidFill>
                  <a:schemeClr val="bg1"/>
                </a:solidFill>
                <a:latin typeface="Arial" panose="020B0604020202020204" pitchFamily="34" charset="0"/>
                <a:cs typeface="Arial" panose="020B0604020202020204" pitchFamily="34" charset="0"/>
              </a:rPr>
              <a:t>Online Training Record</a:t>
            </a:r>
            <a:endParaRPr lang="en-US" sz="3600" dirty="0">
              <a:solidFill>
                <a:schemeClr val="bg1"/>
              </a:solidFill>
              <a:latin typeface="Arial" panose="020B0604020202020204" pitchFamily="34" charset="0"/>
              <a:cs typeface="Arial" panose="020B0604020202020204" pitchFamily="34" charset="0"/>
            </a:endParaRPr>
          </a:p>
        </p:txBody>
      </p:sp>
      <p:sp>
        <p:nvSpPr>
          <p:cNvPr id="5" name="Rectangle 4"/>
          <p:cNvSpPr/>
          <p:nvPr/>
        </p:nvSpPr>
        <p:spPr>
          <a:xfrm>
            <a:off x="1135964" y="2209800"/>
            <a:ext cx="6719660" cy="2862322"/>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6000" b="1" dirty="0" smtClean="0">
                <a:ln w="11430">
                  <a:solidFill>
                    <a:schemeClr val="tx1"/>
                  </a:solidFill>
                </a:ln>
                <a:effectLst>
                  <a:outerShdw blurRad="80000" dist="40000" dir="5040000" algn="tl">
                    <a:srgbClr val="000000">
                      <a:alpha val="30000"/>
                    </a:srgbClr>
                  </a:outerShdw>
                </a:effectLst>
              </a:rPr>
              <a:t>A TOOL</a:t>
            </a:r>
          </a:p>
          <a:p>
            <a:pPr algn="ctr"/>
            <a:r>
              <a:rPr lang="en-US" sz="6000" b="1" cap="none" spc="0" dirty="0" smtClean="0">
                <a:ln w="11430">
                  <a:solidFill>
                    <a:schemeClr val="tx1"/>
                  </a:solidFill>
                </a:ln>
                <a:effectLst>
                  <a:outerShdw blurRad="80000" dist="40000" dir="5040000" algn="tl">
                    <a:srgbClr val="000000">
                      <a:alpha val="30000"/>
                    </a:srgbClr>
                  </a:outerShdw>
                </a:effectLst>
              </a:rPr>
              <a:t>TO HELP YOU</a:t>
            </a:r>
          </a:p>
          <a:p>
            <a:pPr algn="ctr"/>
            <a:r>
              <a:rPr lang="en-US" sz="6000" b="1" dirty="0" smtClean="0">
                <a:ln w="11430">
                  <a:solidFill>
                    <a:schemeClr val="tx1"/>
                  </a:solidFill>
                </a:ln>
                <a:effectLst>
                  <a:outerShdw blurRad="80000" dist="40000" dir="5040000" algn="tl">
                    <a:srgbClr val="000000">
                      <a:alpha val="30000"/>
                    </a:srgbClr>
                  </a:outerShdw>
                </a:effectLst>
              </a:rPr>
              <a:t>SELL YOURSELF!</a:t>
            </a:r>
            <a:endParaRPr lang="en-US" sz="6000" b="1" cap="none" spc="0" dirty="0">
              <a:ln w="11430">
                <a:solidFill>
                  <a:schemeClr val="tx1"/>
                </a:solidFill>
              </a:ln>
              <a:effectLst>
                <a:outerShdw blurRad="80000" dist="40000" dir="5040000" algn="tl">
                  <a:srgbClr val="000000">
                    <a:alpha val="30000"/>
                  </a:srgbClr>
                </a:outerShdw>
              </a:effectLst>
            </a:endParaRPr>
          </a:p>
        </p:txBody>
      </p:sp>
    </p:spTree>
    <p:extLst>
      <p:ext uri="{BB962C8B-B14F-4D97-AF65-F5344CB8AC3E}">
        <p14:creationId xmlns:p14="http://schemas.microsoft.com/office/powerpoint/2010/main" val="3024977515"/>
      </p:ext>
    </p:extLst>
  </p:cSld>
  <p:clrMapOvr>
    <a:masterClrMapping/>
  </p:clrMapOvr>
  <mc:AlternateContent xmlns:mc="http://schemas.openxmlformats.org/markup-compatibility/2006" xmlns:p14="http://schemas.microsoft.com/office/powerpoint/2010/main">
    <mc:Choice Requires="p14">
      <p:transition spd="slow">
        <p14:flash/>
        <p:sndAc>
          <p:stSnd>
            <p:snd r:embed="rId2" name="click.wav"/>
          </p:stSnd>
        </p:sndAc>
      </p:transition>
    </mc:Choice>
    <mc:Fallback xmlns="">
      <p:transition spd="slow">
        <p:fade/>
        <p:sndAc>
          <p:stSnd>
            <p:snd r:embed="rId3" name="click.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barn(inVertical)">
                                      <p:cBhvr>
                                        <p:cTn id="10" dur="500"/>
                                        <p:tgtEl>
                                          <p:spTgt spid="5">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barn(inVertical)">
                                      <p:cBhvr>
                                        <p:cTn id="13"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p:spPr>
        <p:txBody>
          <a:bodyPr/>
          <a:lstStyle/>
          <a:p>
            <a:r>
              <a:rPr lang="en-US" dirty="0" smtClean="0"/>
              <a:t>Why is it important?</a:t>
            </a:r>
            <a:endParaRPr lang="en-US" dirty="0"/>
          </a:p>
        </p:txBody>
      </p:sp>
      <p:pic>
        <p:nvPicPr>
          <p:cNvPr id="8" name="Picture 7"/>
          <p:cNvPicPr>
            <a:picLocks noChangeAspect="1"/>
          </p:cNvPicPr>
          <p:nvPr/>
        </p:nvPicPr>
        <p:blipFill rotWithShape="1">
          <a:blip r:embed="rId2" cstate="print">
            <a:extLst>
              <a:ext uri="{28A0092B-C50C-407E-A947-70E740481C1C}">
                <a14:useLocalDpi xmlns:a14="http://schemas.microsoft.com/office/drawing/2010/main" val="0"/>
              </a:ext>
            </a:extLst>
          </a:blip>
          <a:srcRect l="5610" r="13604"/>
          <a:stretch/>
        </p:blipFill>
        <p:spPr>
          <a:xfrm>
            <a:off x="4800600" y="762000"/>
            <a:ext cx="3733800" cy="4621874"/>
          </a:xfrm>
          <a:prstGeom prst="rect">
            <a:avLst/>
          </a:prstGeom>
        </p:spPr>
      </p:pic>
      <p:sp>
        <p:nvSpPr>
          <p:cNvPr id="3" name="TextBox 2"/>
          <p:cNvSpPr txBox="1"/>
          <p:nvPr/>
        </p:nvSpPr>
        <p:spPr>
          <a:xfrm>
            <a:off x="609600" y="1126578"/>
            <a:ext cx="4876799" cy="1384995"/>
          </a:xfrm>
          <a:prstGeom prst="rect">
            <a:avLst/>
          </a:prstGeom>
          <a:noFill/>
        </p:spPr>
        <p:txBody>
          <a:bodyPr wrap="square" rtlCol="0">
            <a:spAutoFit/>
          </a:bodyPr>
          <a:lstStyle/>
          <a:p>
            <a:pPr marL="457200" indent="-457200">
              <a:buFont typeface="Arial" panose="020B0604020202020204" pitchFamily="34" charset="0"/>
              <a:buChar char="•"/>
            </a:pPr>
            <a:r>
              <a:rPr lang="en-US" sz="2800" dirty="0" smtClean="0">
                <a:latin typeface="Arial" panose="020B0604020202020204" pitchFamily="34" charset="0"/>
                <a:cs typeface="Arial" panose="020B0604020202020204" pitchFamily="34" charset="0"/>
              </a:rPr>
              <a:t>To highlight knowledge, skills, competencies and abilities of an employee.</a:t>
            </a:r>
            <a:endParaRPr lang="en-US" sz="2800" dirty="0">
              <a:latin typeface="Arial" panose="020B0604020202020204" pitchFamily="34" charset="0"/>
              <a:cs typeface="Arial" panose="020B0604020202020204" pitchFamily="34" charset="0"/>
            </a:endParaRPr>
          </a:p>
        </p:txBody>
      </p:sp>
      <p:sp>
        <p:nvSpPr>
          <p:cNvPr id="4" name="TextBox 3"/>
          <p:cNvSpPr txBox="1"/>
          <p:nvPr/>
        </p:nvSpPr>
        <p:spPr>
          <a:xfrm>
            <a:off x="609600" y="2816229"/>
            <a:ext cx="4038600" cy="1815882"/>
          </a:xfrm>
          <a:prstGeom prst="rect">
            <a:avLst/>
          </a:prstGeom>
          <a:noFill/>
        </p:spPr>
        <p:txBody>
          <a:bodyPr wrap="square" rtlCol="0">
            <a:spAutoFit/>
          </a:bodyPr>
          <a:lstStyle/>
          <a:p>
            <a:pPr marL="457200" indent="-457200">
              <a:buFont typeface="Arial" panose="020B0604020202020204" pitchFamily="34" charset="0"/>
              <a:buChar char="•"/>
            </a:pPr>
            <a:r>
              <a:rPr lang="en-US" sz="2800" dirty="0" smtClean="0">
                <a:latin typeface="Arial" panose="020B0604020202020204" pitchFamily="34" charset="0"/>
                <a:cs typeface="Arial" panose="020B0604020202020204" pitchFamily="34" charset="0"/>
              </a:rPr>
              <a:t>Keywords of a skill set can be matched to certain career opportunities.</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0670975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914400" y="609600"/>
            <a:ext cx="7239000" cy="5257800"/>
            <a:chOff x="762000" y="609600"/>
            <a:chExt cx="5124450" cy="4343400"/>
          </a:xfrm>
        </p:grpSpPr>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r="31377"/>
            <a:stretch/>
          </p:blipFill>
          <p:spPr>
            <a:xfrm>
              <a:off x="762000" y="609600"/>
              <a:ext cx="5124450" cy="4343400"/>
            </a:xfrm>
            <a:prstGeom prst="rect">
              <a:avLst/>
            </a:prstGeom>
          </p:spPr>
        </p:pic>
        <p:sp>
          <p:nvSpPr>
            <p:cNvPr id="4" name="TextBox 3"/>
            <p:cNvSpPr txBox="1"/>
            <p:nvPr/>
          </p:nvSpPr>
          <p:spPr>
            <a:xfrm>
              <a:off x="1333500" y="1295400"/>
              <a:ext cx="1219200" cy="400110"/>
            </a:xfrm>
            <a:prstGeom prst="rect">
              <a:avLst/>
            </a:prstGeom>
            <a:solidFill>
              <a:schemeClr val="bg1"/>
            </a:solidFill>
          </p:spPr>
          <p:txBody>
            <a:bodyPr wrap="square" rtlCol="0">
              <a:spAutoFit/>
            </a:bodyPr>
            <a:lstStyle/>
            <a:p>
              <a:r>
                <a:rPr lang="en-US" sz="1000" b="1" dirty="0" smtClean="0">
                  <a:latin typeface="Arial" panose="020B0604020202020204" pitchFamily="34" charset="0"/>
                  <a:cs typeface="Arial" panose="020B0604020202020204" pitchFamily="34" charset="0"/>
                </a:rPr>
                <a:t>Name</a:t>
              </a:r>
            </a:p>
            <a:p>
              <a:r>
                <a:rPr lang="en-US" sz="1000" dirty="0" smtClean="0">
                  <a:latin typeface="Arial" panose="020B0604020202020204" pitchFamily="34" charset="0"/>
                  <a:cs typeface="Arial" panose="020B0604020202020204" pitchFamily="34" charset="0"/>
                </a:rPr>
                <a:t>Position</a:t>
              </a:r>
              <a:endParaRPr lang="en-US" sz="100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87304647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9107" y="1894811"/>
            <a:ext cx="3666272" cy="3807283"/>
          </a:xfrm>
          <a:prstGeom prst="rect">
            <a:avLst/>
          </a:prstGeom>
        </p:spPr>
      </p:pic>
      <p:sp>
        <p:nvSpPr>
          <p:cNvPr id="2" name="Title 1"/>
          <p:cNvSpPr>
            <a:spLocks noGrp="1"/>
          </p:cNvSpPr>
          <p:nvPr>
            <p:ph type="title" idx="4294967295"/>
          </p:nvPr>
        </p:nvSpPr>
        <p:spPr>
          <a:xfrm>
            <a:off x="0" y="304800"/>
            <a:ext cx="8229600" cy="1143000"/>
          </a:xfrm>
        </p:spPr>
        <p:txBody>
          <a:bodyPr/>
          <a:lstStyle/>
          <a:p>
            <a:r>
              <a:rPr lang="en-US" dirty="0" smtClean="0"/>
              <a:t> </a:t>
            </a: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8630" y="579733"/>
            <a:ext cx="1167368" cy="1167368"/>
          </a:xfrm>
          <a:prstGeom prst="rect">
            <a:avLst/>
          </a:prstGeom>
        </p:spPr>
      </p:pic>
      <p:grpSp>
        <p:nvGrpSpPr>
          <p:cNvPr id="8" name="Group 7"/>
          <p:cNvGrpSpPr/>
          <p:nvPr/>
        </p:nvGrpSpPr>
        <p:grpSpPr>
          <a:xfrm>
            <a:off x="735921" y="1894811"/>
            <a:ext cx="3733046" cy="613747"/>
            <a:chOff x="1883229" y="1000372"/>
            <a:chExt cx="1066800" cy="522003"/>
          </a:xfrm>
          <a:scene3d>
            <a:camera prst="orthographicFront">
              <a:rot lat="0" lon="0" rev="0"/>
            </a:camera>
            <a:lightRig rig="soft" dir="t">
              <a:rot lat="0" lon="0" rev="0"/>
            </a:lightRig>
          </a:scene3d>
        </p:grpSpPr>
        <p:sp>
          <p:nvSpPr>
            <p:cNvPr id="5" name="Snip Diagonal Corner Rectangle 4"/>
            <p:cNvSpPr/>
            <p:nvPr/>
          </p:nvSpPr>
          <p:spPr>
            <a:xfrm>
              <a:off x="1883229" y="1000372"/>
              <a:ext cx="1066800" cy="522003"/>
            </a:xfrm>
            <a:prstGeom prst="roundRect">
              <a:avLst/>
            </a:prstGeom>
            <a:solidFill>
              <a:schemeClr val="accent5">
                <a:lumMod val="50000"/>
              </a:schemeClr>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50000"/>
                  </a:schemeClr>
                </a:solidFill>
              </a:endParaRPr>
            </a:p>
          </p:txBody>
        </p:sp>
        <p:sp>
          <p:nvSpPr>
            <p:cNvPr id="6" name="TextBox 5"/>
            <p:cNvSpPr txBox="1"/>
            <p:nvPr/>
          </p:nvSpPr>
          <p:spPr>
            <a:xfrm>
              <a:off x="2001762" y="1032642"/>
              <a:ext cx="829733" cy="434426"/>
            </a:xfrm>
            <a:prstGeom prst="roundRect">
              <a:avLst/>
            </a:prstGeom>
            <a:noFill/>
            <a:ln>
              <a:noFill/>
            </a:ln>
            <a:effectLst>
              <a:outerShdw blurRad="107950" dist="12700" dir="5400000" algn="ctr">
                <a:srgbClr val="000000"/>
              </a:outerShdw>
            </a:effectLst>
            <a:sp3d contourW="44450" prstMaterial="matte">
              <a:bevelT w="63500" h="63500" prst="artDeco"/>
              <a:contourClr>
                <a:srgbClr val="FFFFFF"/>
              </a:contourClr>
            </a:sp3d>
          </p:spPr>
          <p:txBody>
            <a:bodyPr wrap="square" rtlCol="0">
              <a:spAutoFit/>
            </a:bodyPr>
            <a:lstStyle/>
            <a:p>
              <a:pPr algn="ctr"/>
              <a:r>
                <a:rPr lang="en-US" sz="2400" dirty="0" smtClean="0">
                  <a:solidFill>
                    <a:schemeClr val="bg1"/>
                  </a:solidFill>
                  <a:latin typeface="Arial" panose="020B0604020202020204" pitchFamily="34" charset="0"/>
                  <a:cs typeface="Arial" panose="020B0604020202020204" pitchFamily="34" charset="0"/>
                </a:rPr>
                <a:t>Professional Profile</a:t>
              </a:r>
              <a:endParaRPr lang="en-US" sz="2400" dirty="0">
                <a:solidFill>
                  <a:schemeClr val="bg1"/>
                </a:solidFill>
                <a:latin typeface="Arial" panose="020B0604020202020204" pitchFamily="34" charset="0"/>
                <a:cs typeface="Arial" panose="020B0604020202020204" pitchFamily="34" charset="0"/>
              </a:endParaRPr>
            </a:p>
          </p:txBody>
        </p:sp>
      </p:grpSp>
      <p:grpSp>
        <p:nvGrpSpPr>
          <p:cNvPr id="42" name="Group 41"/>
          <p:cNvGrpSpPr/>
          <p:nvPr/>
        </p:nvGrpSpPr>
        <p:grpSpPr>
          <a:xfrm>
            <a:off x="723026" y="2554795"/>
            <a:ext cx="3733046" cy="613747"/>
            <a:chOff x="1883229" y="1044666"/>
            <a:chExt cx="1066800" cy="522003"/>
          </a:xfrm>
          <a:scene3d>
            <a:camera prst="orthographicFront">
              <a:rot lat="0" lon="0" rev="0"/>
            </a:camera>
            <a:lightRig rig="soft" dir="t">
              <a:rot lat="0" lon="0" rev="0"/>
            </a:lightRig>
          </a:scene3d>
        </p:grpSpPr>
        <p:sp>
          <p:nvSpPr>
            <p:cNvPr id="43" name="Snip Diagonal Corner Rectangle 42"/>
            <p:cNvSpPr/>
            <p:nvPr/>
          </p:nvSpPr>
          <p:spPr>
            <a:xfrm>
              <a:off x="1883229" y="1044666"/>
              <a:ext cx="1066800" cy="522003"/>
            </a:xfrm>
            <a:prstGeom prst="roundRect">
              <a:avLst/>
            </a:prstGeom>
            <a:solidFill>
              <a:schemeClr val="accent5">
                <a:lumMod val="50000"/>
              </a:schemeClr>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50000"/>
                  </a:schemeClr>
                </a:solidFill>
              </a:endParaRPr>
            </a:p>
          </p:txBody>
        </p:sp>
        <p:sp>
          <p:nvSpPr>
            <p:cNvPr id="44" name="TextBox 43"/>
            <p:cNvSpPr txBox="1"/>
            <p:nvPr/>
          </p:nvSpPr>
          <p:spPr>
            <a:xfrm>
              <a:off x="1886969" y="1098036"/>
              <a:ext cx="1059414" cy="434426"/>
            </a:xfrm>
            <a:prstGeom prst="roundRect">
              <a:avLst/>
            </a:prstGeom>
            <a:noFill/>
            <a:ln>
              <a:noFill/>
            </a:ln>
            <a:effectLst>
              <a:outerShdw blurRad="107950" dist="12700" dir="5400000" algn="ctr">
                <a:srgbClr val="000000"/>
              </a:outerShdw>
            </a:effectLst>
            <a:sp3d contourW="44450" prstMaterial="matte">
              <a:bevelT w="63500" h="63500" prst="artDeco"/>
              <a:contourClr>
                <a:srgbClr val="FFFFFF"/>
              </a:contourClr>
            </a:sp3d>
          </p:spPr>
          <p:txBody>
            <a:bodyPr wrap="square" rtlCol="0">
              <a:spAutoFit/>
            </a:bodyPr>
            <a:lstStyle/>
            <a:p>
              <a:pPr algn="ctr"/>
              <a:r>
                <a:rPr lang="en-US" sz="2400" dirty="0" smtClean="0">
                  <a:solidFill>
                    <a:schemeClr val="bg1"/>
                  </a:solidFill>
                  <a:latin typeface="Arial" panose="020B0604020202020204" pitchFamily="34" charset="0"/>
                  <a:cs typeface="Arial" panose="020B0604020202020204" pitchFamily="34" charset="0"/>
                </a:rPr>
                <a:t>Personal Career Plan</a:t>
              </a:r>
              <a:endParaRPr lang="en-US" sz="1400" dirty="0">
                <a:solidFill>
                  <a:schemeClr val="bg1"/>
                </a:solidFill>
                <a:latin typeface="Arial" panose="020B0604020202020204" pitchFamily="34" charset="0"/>
                <a:cs typeface="Arial" panose="020B0604020202020204" pitchFamily="34" charset="0"/>
              </a:endParaRPr>
            </a:p>
          </p:txBody>
        </p:sp>
      </p:grpSp>
      <p:grpSp>
        <p:nvGrpSpPr>
          <p:cNvPr id="49" name="Group 48"/>
          <p:cNvGrpSpPr/>
          <p:nvPr/>
        </p:nvGrpSpPr>
        <p:grpSpPr>
          <a:xfrm>
            <a:off x="736116" y="5295792"/>
            <a:ext cx="3757788" cy="613747"/>
            <a:chOff x="-1566163" y="2419576"/>
            <a:chExt cx="1066800" cy="522003"/>
          </a:xfrm>
          <a:scene3d>
            <a:camera prst="orthographicFront">
              <a:rot lat="0" lon="0" rev="0"/>
            </a:camera>
            <a:lightRig rig="soft" dir="t">
              <a:rot lat="0" lon="0" rev="0"/>
            </a:lightRig>
          </a:scene3d>
        </p:grpSpPr>
        <p:sp>
          <p:nvSpPr>
            <p:cNvPr id="50" name="Snip Diagonal Corner Rectangle 49"/>
            <p:cNvSpPr/>
            <p:nvPr/>
          </p:nvSpPr>
          <p:spPr>
            <a:xfrm>
              <a:off x="-1566163" y="2419576"/>
              <a:ext cx="1066800" cy="522003"/>
            </a:xfrm>
            <a:prstGeom prst="roundRect">
              <a:avLst/>
            </a:prstGeom>
            <a:solidFill>
              <a:schemeClr val="accent5">
                <a:lumMod val="50000"/>
              </a:schemeClr>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50000"/>
                  </a:schemeClr>
                </a:solidFill>
              </a:endParaRPr>
            </a:p>
          </p:txBody>
        </p:sp>
        <p:sp>
          <p:nvSpPr>
            <p:cNvPr id="51" name="TextBox 50"/>
            <p:cNvSpPr txBox="1"/>
            <p:nvPr/>
          </p:nvSpPr>
          <p:spPr>
            <a:xfrm>
              <a:off x="-1558777" y="2497171"/>
              <a:ext cx="1059414" cy="434426"/>
            </a:xfrm>
            <a:prstGeom prst="roundRect">
              <a:avLst/>
            </a:prstGeom>
            <a:noFill/>
            <a:ln>
              <a:noFill/>
            </a:ln>
            <a:effectLst>
              <a:outerShdw blurRad="107950" dist="12700" dir="5400000" algn="ctr">
                <a:srgbClr val="000000"/>
              </a:outerShdw>
            </a:effectLst>
            <a:sp3d contourW="44450" prstMaterial="matte">
              <a:bevelT w="63500" h="63500" prst="artDeco"/>
              <a:contourClr>
                <a:srgbClr val="FFFFFF"/>
              </a:contourClr>
            </a:sp3d>
          </p:spPr>
          <p:txBody>
            <a:bodyPr wrap="square" rtlCol="0">
              <a:spAutoFit/>
            </a:bodyPr>
            <a:lstStyle/>
            <a:p>
              <a:pPr algn="ctr"/>
              <a:r>
                <a:rPr lang="en-US" sz="2400" dirty="0" smtClean="0">
                  <a:solidFill>
                    <a:schemeClr val="bg1"/>
                  </a:solidFill>
                  <a:latin typeface="Arial" panose="020B0604020202020204" pitchFamily="34" charset="0"/>
                  <a:cs typeface="Arial" panose="020B0604020202020204" pitchFamily="34" charset="0"/>
                </a:rPr>
                <a:t>Job Notifications</a:t>
              </a:r>
              <a:endParaRPr lang="en-US" sz="2400" dirty="0">
                <a:solidFill>
                  <a:schemeClr val="bg1"/>
                </a:solidFill>
                <a:latin typeface="Arial" panose="020B0604020202020204" pitchFamily="34" charset="0"/>
                <a:cs typeface="Arial" panose="020B0604020202020204" pitchFamily="34" charset="0"/>
              </a:endParaRPr>
            </a:p>
          </p:txBody>
        </p:sp>
      </p:grpSp>
      <p:grpSp>
        <p:nvGrpSpPr>
          <p:cNvPr id="52" name="Group 51"/>
          <p:cNvGrpSpPr/>
          <p:nvPr/>
        </p:nvGrpSpPr>
        <p:grpSpPr>
          <a:xfrm>
            <a:off x="737662" y="3919389"/>
            <a:ext cx="3757788" cy="618623"/>
            <a:chOff x="1883229" y="990090"/>
            <a:chExt cx="1066800" cy="526150"/>
          </a:xfrm>
          <a:scene3d>
            <a:camera prst="orthographicFront">
              <a:rot lat="0" lon="0" rev="0"/>
            </a:camera>
            <a:lightRig rig="soft" dir="t">
              <a:rot lat="0" lon="0" rev="0"/>
            </a:lightRig>
          </a:scene3d>
        </p:grpSpPr>
        <p:sp>
          <p:nvSpPr>
            <p:cNvPr id="53" name="Snip Diagonal Corner Rectangle 52"/>
            <p:cNvSpPr/>
            <p:nvPr/>
          </p:nvSpPr>
          <p:spPr>
            <a:xfrm>
              <a:off x="1883229" y="990090"/>
              <a:ext cx="1066800" cy="522003"/>
            </a:xfrm>
            <a:prstGeom prst="roundRect">
              <a:avLst/>
            </a:prstGeom>
            <a:solidFill>
              <a:schemeClr val="accent5">
                <a:lumMod val="50000"/>
              </a:schemeClr>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50000"/>
                  </a:schemeClr>
                </a:solidFill>
              </a:endParaRPr>
            </a:p>
          </p:txBody>
        </p:sp>
        <p:sp>
          <p:nvSpPr>
            <p:cNvPr id="54" name="TextBox 53"/>
            <p:cNvSpPr txBox="1"/>
            <p:nvPr/>
          </p:nvSpPr>
          <p:spPr>
            <a:xfrm>
              <a:off x="1886381" y="1081814"/>
              <a:ext cx="1060373" cy="434426"/>
            </a:xfrm>
            <a:prstGeom prst="roundRect">
              <a:avLst/>
            </a:prstGeom>
            <a:noFill/>
            <a:ln>
              <a:noFill/>
            </a:ln>
            <a:effectLst>
              <a:outerShdw blurRad="107950" dist="12700" dir="5400000" algn="ctr">
                <a:srgbClr val="000000"/>
              </a:outerShdw>
            </a:effectLst>
            <a:sp3d contourW="44450" prstMaterial="matte">
              <a:bevelT w="63500" h="63500" prst="artDeco"/>
              <a:contourClr>
                <a:srgbClr val="FFFFFF"/>
              </a:contourClr>
            </a:sp3d>
          </p:spPr>
          <p:txBody>
            <a:bodyPr wrap="square" rtlCol="0">
              <a:spAutoFit/>
            </a:bodyPr>
            <a:lstStyle/>
            <a:p>
              <a:pPr algn="ctr"/>
              <a:r>
                <a:rPr lang="en-US" sz="2400" dirty="0" smtClean="0">
                  <a:solidFill>
                    <a:schemeClr val="bg1"/>
                  </a:solidFill>
                  <a:latin typeface="Arial" panose="020B0604020202020204" pitchFamily="34" charset="0"/>
                  <a:cs typeface="Arial" panose="020B0604020202020204" pitchFamily="34" charset="0"/>
                </a:rPr>
                <a:t>Online Training Record</a:t>
              </a:r>
              <a:endParaRPr lang="en-US" sz="2400" dirty="0">
                <a:solidFill>
                  <a:schemeClr val="bg1"/>
                </a:solidFill>
                <a:latin typeface="Arial" panose="020B0604020202020204" pitchFamily="34" charset="0"/>
                <a:cs typeface="Arial" panose="020B0604020202020204" pitchFamily="34" charset="0"/>
              </a:endParaRPr>
            </a:p>
          </p:txBody>
        </p:sp>
      </p:grpSp>
      <p:grpSp>
        <p:nvGrpSpPr>
          <p:cNvPr id="56" name="Group 55"/>
          <p:cNvGrpSpPr/>
          <p:nvPr/>
        </p:nvGrpSpPr>
        <p:grpSpPr>
          <a:xfrm>
            <a:off x="736115" y="4592593"/>
            <a:ext cx="3783804" cy="613747"/>
            <a:chOff x="1883229" y="990090"/>
            <a:chExt cx="1074186" cy="522003"/>
          </a:xfrm>
          <a:scene3d>
            <a:camera prst="orthographicFront">
              <a:rot lat="0" lon="0" rev="0"/>
            </a:camera>
            <a:lightRig rig="soft" dir="t">
              <a:rot lat="0" lon="0" rev="0"/>
            </a:lightRig>
          </a:scene3d>
        </p:grpSpPr>
        <p:sp>
          <p:nvSpPr>
            <p:cNvPr id="57" name="Snip Diagonal Corner Rectangle 56"/>
            <p:cNvSpPr/>
            <p:nvPr/>
          </p:nvSpPr>
          <p:spPr>
            <a:xfrm>
              <a:off x="1883229" y="990090"/>
              <a:ext cx="1066800" cy="522003"/>
            </a:xfrm>
            <a:prstGeom prst="roundRect">
              <a:avLst/>
            </a:prstGeom>
            <a:solidFill>
              <a:schemeClr val="accent5">
                <a:lumMod val="50000"/>
              </a:schemeClr>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50000"/>
                  </a:schemeClr>
                </a:solidFill>
              </a:endParaRPr>
            </a:p>
          </p:txBody>
        </p:sp>
        <p:sp>
          <p:nvSpPr>
            <p:cNvPr id="58" name="TextBox 57"/>
            <p:cNvSpPr txBox="1"/>
            <p:nvPr/>
          </p:nvSpPr>
          <p:spPr>
            <a:xfrm>
              <a:off x="1890615" y="1033878"/>
              <a:ext cx="1066800" cy="434426"/>
            </a:xfrm>
            <a:prstGeom prst="roundRect">
              <a:avLst/>
            </a:prstGeom>
            <a:noFill/>
            <a:ln>
              <a:noFill/>
            </a:ln>
            <a:effectLst>
              <a:outerShdw blurRad="107950" dist="12700" dir="5400000" algn="ctr">
                <a:srgbClr val="000000"/>
              </a:outerShdw>
            </a:effectLst>
            <a:sp3d contourW="44450" prstMaterial="matte">
              <a:bevelT w="63500" h="63500" prst="artDeco"/>
              <a:contourClr>
                <a:srgbClr val="FFFFFF"/>
              </a:contourClr>
            </a:sp3d>
          </p:spPr>
          <p:txBody>
            <a:bodyPr wrap="square" rtlCol="0">
              <a:spAutoFit/>
            </a:bodyPr>
            <a:lstStyle/>
            <a:p>
              <a:pPr algn="ctr"/>
              <a:r>
                <a:rPr lang="en-US" sz="2400" dirty="0" smtClean="0">
                  <a:solidFill>
                    <a:schemeClr val="bg1"/>
                  </a:solidFill>
                  <a:latin typeface="Arial" panose="020B0604020202020204" pitchFamily="34" charset="0"/>
                  <a:cs typeface="Arial" panose="020B0604020202020204" pitchFamily="34" charset="0"/>
                </a:rPr>
                <a:t>Job Readiness Help</a:t>
              </a:r>
              <a:endParaRPr lang="en-US" sz="2400" dirty="0">
                <a:solidFill>
                  <a:schemeClr val="bg1"/>
                </a:solidFill>
                <a:latin typeface="Arial" panose="020B0604020202020204" pitchFamily="34" charset="0"/>
                <a:cs typeface="Arial" panose="020B0604020202020204" pitchFamily="34" charset="0"/>
              </a:endParaRPr>
            </a:p>
          </p:txBody>
        </p:sp>
      </p:grpSp>
      <p:grpSp>
        <p:nvGrpSpPr>
          <p:cNvPr id="59" name="Group 58"/>
          <p:cNvGrpSpPr/>
          <p:nvPr/>
        </p:nvGrpSpPr>
        <p:grpSpPr>
          <a:xfrm>
            <a:off x="720975" y="3231527"/>
            <a:ext cx="3762939" cy="613747"/>
            <a:chOff x="1883229" y="990090"/>
            <a:chExt cx="1066800" cy="522003"/>
          </a:xfrm>
          <a:scene3d>
            <a:camera prst="orthographicFront">
              <a:rot lat="0" lon="0" rev="0"/>
            </a:camera>
            <a:lightRig rig="soft" dir="t">
              <a:rot lat="0" lon="0" rev="0"/>
            </a:lightRig>
          </a:scene3d>
        </p:grpSpPr>
        <p:sp>
          <p:nvSpPr>
            <p:cNvPr id="60" name="Snip Diagonal Corner Rectangle 59"/>
            <p:cNvSpPr/>
            <p:nvPr/>
          </p:nvSpPr>
          <p:spPr>
            <a:xfrm>
              <a:off x="1883229" y="990090"/>
              <a:ext cx="1066800" cy="522003"/>
            </a:xfrm>
            <a:prstGeom prst="roundRect">
              <a:avLst/>
            </a:prstGeom>
            <a:solidFill>
              <a:schemeClr val="accent5">
                <a:lumMod val="50000"/>
              </a:schemeClr>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50000"/>
                  </a:schemeClr>
                </a:solidFill>
              </a:endParaRPr>
            </a:p>
          </p:txBody>
        </p:sp>
        <p:sp>
          <p:nvSpPr>
            <p:cNvPr id="61" name="TextBox 60"/>
            <p:cNvSpPr txBox="1"/>
            <p:nvPr/>
          </p:nvSpPr>
          <p:spPr>
            <a:xfrm>
              <a:off x="1937706" y="1060240"/>
              <a:ext cx="992613" cy="434426"/>
            </a:xfrm>
            <a:prstGeom prst="roundRect">
              <a:avLst/>
            </a:prstGeom>
            <a:noFill/>
            <a:ln>
              <a:noFill/>
            </a:ln>
            <a:effectLst>
              <a:outerShdw blurRad="107950" dist="12700" dir="5400000" algn="ctr">
                <a:srgbClr val="000000"/>
              </a:outerShdw>
            </a:effectLst>
            <a:sp3d contourW="44450" prstMaterial="matte">
              <a:bevelT w="63500" h="63500" prst="artDeco"/>
              <a:contourClr>
                <a:srgbClr val="FFFFFF"/>
              </a:contourClr>
            </a:sp3d>
          </p:spPr>
          <p:txBody>
            <a:bodyPr wrap="square" rtlCol="0">
              <a:spAutoFit/>
            </a:bodyPr>
            <a:lstStyle/>
            <a:p>
              <a:pPr algn="ctr"/>
              <a:r>
                <a:rPr lang="en-US" sz="2400" dirty="0" smtClean="0">
                  <a:solidFill>
                    <a:schemeClr val="bg1"/>
                  </a:solidFill>
                  <a:latin typeface="Arial" panose="020B0604020202020204" pitchFamily="34" charset="0"/>
                  <a:cs typeface="Arial" panose="020B0604020202020204" pitchFamily="34" charset="0"/>
                </a:rPr>
                <a:t>Training &amp; Academies</a:t>
              </a:r>
              <a:endParaRPr lang="en-US" sz="2400" dirty="0">
                <a:solidFill>
                  <a:schemeClr val="bg1"/>
                </a:solidFill>
                <a:latin typeface="Arial" panose="020B0604020202020204" pitchFamily="34" charset="0"/>
                <a:cs typeface="Arial" panose="020B0604020202020204" pitchFamily="34" charset="0"/>
              </a:endParaRPr>
            </a:p>
          </p:txBody>
        </p:sp>
      </p:grpSp>
      <p:cxnSp>
        <p:nvCxnSpPr>
          <p:cNvPr id="35" name="Straight Connector 34"/>
          <p:cNvCxnSpPr/>
          <p:nvPr/>
        </p:nvCxnSpPr>
        <p:spPr>
          <a:xfrm>
            <a:off x="1985998" y="1465442"/>
            <a:ext cx="6243602"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981200" y="872120"/>
            <a:ext cx="6477000" cy="584775"/>
          </a:xfrm>
          <a:prstGeom prst="rect">
            <a:avLst/>
          </a:prstGeom>
          <a:noFill/>
        </p:spPr>
        <p:txBody>
          <a:bodyPr wrap="square" rtlCol="0">
            <a:spAutoFit/>
          </a:bodyPr>
          <a:lstStyle/>
          <a:p>
            <a:r>
              <a:rPr lang="en-US" sz="3200" b="1" dirty="0" smtClean="0">
                <a:latin typeface="Arial" panose="020B0604020202020204" pitchFamily="34" charset="0"/>
                <a:cs typeface="Arial" panose="020B0604020202020204" pitchFamily="34" charset="0"/>
              </a:rPr>
              <a:t>DHS Career Development Portal</a:t>
            </a:r>
            <a:endParaRPr lang="en-US" sz="3200" b="1" dirty="0">
              <a:latin typeface="Arial" panose="020B0604020202020204" pitchFamily="34" charset="0"/>
              <a:cs typeface="Arial" panose="020B0604020202020204" pitchFamily="34" charset="0"/>
            </a:endParaRPr>
          </a:p>
        </p:txBody>
      </p:sp>
      <p:sp>
        <p:nvSpPr>
          <p:cNvPr id="17" name="Rectangle 16"/>
          <p:cNvSpPr/>
          <p:nvPr/>
        </p:nvSpPr>
        <p:spPr>
          <a:xfrm rot="20654745">
            <a:off x="4858965" y="2155880"/>
            <a:ext cx="3104544" cy="923330"/>
          </a:xfrm>
          <a:prstGeom prst="rect">
            <a:avLst/>
          </a:prstGeom>
          <a:noFill/>
        </p:spPr>
        <p:txBody>
          <a:bodyPr wrap="square" lIns="91440" tIns="45720" rIns="91440" bIns="45720">
            <a:spAutoFit/>
          </a:bodyPr>
          <a:lstStyle/>
          <a:p>
            <a:pPr algn="ctr"/>
            <a:r>
              <a:rPr lang="en-US" sz="5400" b="1" dirty="0" smtClean="0">
                <a:ln w="10541" cmpd="sng">
                  <a:solidFill>
                    <a:schemeClr val="accent4">
                      <a:lumMod val="20000"/>
                      <a:lumOff val="80000"/>
                    </a:schemeClr>
                  </a:solidFill>
                  <a:prstDash val="solid"/>
                </a:ln>
                <a:solidFill>
                  <a:schemeClr val="accent4">
                    <a:lumMod val="50000"/>
                  </a:schemeClr>
                </a:solidFill>
                <a:latin typeface="Arial" panose="020B0604020202020204" pitchFamily="34" charset="0"/>
                <a:cs typeface="Arial" panose="020B0604020202020204" pitchFamily="34" charset="0"/>
              </a:rPr>
              <a:t>Explore</a:t>
            </a:r>
            <a:endParaRPr lang="en-US" sz="5400" b="1" dirty="0">
              <a:ln w="10541" cmpd="sng">
                <a:solidFill>
                  <a:schemeClr val="accent4">
                    <a:lumMod val="20000"/>
                    <a:lumOff val="80000"/>
                  </a:schemeClr>
                </a:solidFill>
                <a:prstDash val="solid"/>
              </a:ln>
              <a:solidFill>
                <a:schemeClr val="accent4">
                  <a:lumMod val="50000"/>
                </a:schemeClr>
              </a:solidFill>
              <a:latin typeface="Arial" panose="020B0604020202020204" pitchFamily="34" charset="0"/>
              <a:cs typeface="Arial" panose="020B0604020202020204" pitchFamily="34" charset="0"/>
            </a:endParaRPr>
          </a:p>
        </p:txBody>
      </p:sp>
      <p:sp>
        <p:nvSpPr>
          <p:cNvPr id="18" name="Rectangle 17"/>
          <p:cNvSpPr/>
          <p:nvPr/>
        </p:nvSpPr>
        <p:spPr>
          <a:xfrm rot="21425125">
            <a:off x="6203888" y="3047821"/>
            <a:ext cx="2229458" cy="923330"/>
          </a:xfrm>
          <a:prstGeom prst="rect">
            <a:avLst/>
          </a:prstGeom>
          <a:noFill/>
          <a:ln>
            <a:solidFill>
              <a:schemeClr val="bg1"/>
            </a:solidFill>
          </a:ln>
        </p:spPr>
        <p:txBody>
          <a:bodyPr wrap="square" lIns="91440" tIns="45720" rIns="91440" bIns="45720">
            <a:spAutoFit/>
          </a:bodyPr>
          <a:lstStyle/>
          <a:p>
            <a:pPr algn="ctr"/>
            <a:r>
              <a:rPr lang="en-US"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anose="020B0604020202020204" pitchFamily="34" charset="0"/>
                <a:cs typeface="Arial" panose="020B0604020202020204" pitchFamily="34" charset="0"/>
              </a:rPr>
              <a:t>Learn</a:t>
            </a:r>
            <a:endParaRPr lang="en-US"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anose="020B0604020202020204" pitchFamily="34" charset="0"/>
              <a:cs typeface="Arial" panose="020B0604020202020204" pitchFamily="34" charset="0"/>
            </a:endParaRPr>
          </a:p>
        </p:txBody>
      </p:sp>
      <p:sp>
        <p:nvSpPr>
          <p:cNvPr id="19" name="Rectangle 18"/>
          <p:cNvSpPr/>
          <p:nvPr/>
        </p:nvSpPr>
        <p:spPr>
          <a:xfrm rot="600621">
            <a:off x="5932773" y="4252878"/>
            <a:ext cx="1954381" cy="923330"/>
          </a:xfrm>
          <a:prstGeom prst="rect">
            <a:avLst/>
          </a:prstGeom>
          <a:noFill/>
          <a:ln>
            <a:solidFill>
              <a:schemeClr val="bg1"/>
            </a:solidFill>
          </a:ln>
        </p:spPr>
        <p:txBody>
          <a:bodyPr wrap="none" lIns="91440" tIns="45720" rIns="91440" bIns="45720">
            <a:spAutoFit/>
          </a:bodyPr>
          <a:lstStyle/>
          <a:p>
            <a:pPr algn="ctr"/>
            <a:r>
              <a:rPr lang="en-US" sz="5400" b="1" dirty="0" smtClean="0">
                <a:ln w="10541" cmpd="sng">
                  <a:solidFill>
                    <a:srgbClr val="7D7D7D">
                      <a:tint val="100000"/>
                      <a:shade val="100000"/>
                      <a:satMod val="110000"/>
                    </a:srgbClr>
                  </a:solidFill>
                  <a:prstDash val="solid"/>
                </a:ln>
                <a:solidFill>
                  <a:schemeClr val="tx1">
                    <a:lumMod val="95000"/>
                    <a:lumOff val="5000"/>
                  </a:schemeClr>
                </a:solidFill>
                <a:latin typeface="Arial" panose="020B0604020202020204" pitchFamily="34" charset="0"/>
                <a:cs typeface="Arial" panose="020B0604020202020204" pitchFamily="34" charset="0"/>
              </a:rPr>
              <a:t>Grow</a:t>
            </a:r>
            <a:endParaRPr lang="en-US" sz="5400" b="1" dirty="0">
              <a:ln w="10541" cmpd="sng">
                <a:solidFill>
                  <a:srgbClr val="7D7D7D">
                    <a:tint val="100000"/>
                    <a:shade val="100000"/>
                    <a:satMod val="110000"/>
                  </a:srgbClr>
                </a:solidFill>
                <a:prstDash val="solid"/>
              </a:ln>
              <a:solidFill>
                <a:schemeClr val="tx1">
                  <a:lumMod val="95000"/>
                  <a:lumOff val="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49383523"/>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nip Diagonal Corner Rectangle 1"/>
          <p:cNvSpPr/>
          <p:nvPr/>
        </p:nvSpPr>
        <p:spPr>
          <a:xfrm>
            <a:off x="838197" y="474484"/>
            <a:ext cx="7315200" cy="973316"/>
          </a:xfrm>
          <a:prstGeom prst="snip2DiagRect">
            <a:avLst/>
          </a:prstGeom>
          <a:solidFill>
            <a:schemeClr val="accent5">
              <a:lumMod val="5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50000"/>
                </a:schemeClr>
              </a:solidFill>
            </a:endParaRPr>
          </a:p>
        </p:txBody>
      </p:sp>
      <p:sp>
        <p:nvSpPr>
          <p:cNvPr id="3" name="TextBox 2"/>
          <p:cNvSpPr txBox="1"/>
          <p:nvPr/>
        </p:nvSpPr>
        <p:spPr>
          <a:xfrm>
            <a:off x="1650995" y="607815"/>
            <a:ext cx="5689598" cy="646331"/>
          </a:xfrm>
          <a:prstGeom prst="rect">
            <a:avLst/>
          </a:prstGeom>
          <a:noFill/>
        </p:spPr>
        <p:txBody>
          <a:bodyPr wrap="square" rtlCol="0">
            <a:spAutoFit/>
          </a:bodyPr>
          <a:lstStyle/>
          <a:p>
            <a:pPr algn="ctr"/>
            <a:r>
              <a:rPr lang="en-US" sz="3600" dirty="0" smtClean="0">
                <a:solidFill>
                  <a:schemeClr val="bg1"/>
                </a:solidFill>
                <a:latin typeface="Arial" panose="020B0604020202020204" pitchFamily="34" charset="0"/>
                <a:cs typeface="Arial" panose="020B0604020202020204" pitchFamily="34" charset="0"/>
              </a:rPr>
              <a:t>Job Readiness Assistance</a:t>
            </a:r>
            <a:endParaRPr lang="en-US" sz="3600" dirty="0">
              <a:solidFill>
                <a:schemeClr val="bg1"/>
              </a:solidFill>
              <a:latin typeface="Arial" panose="020B0604020202020204" pitchFamily="34" charset="0"/>
              <a:cs typeface="Arial" panose="020B0604020202020204" pitchFamily="34" charset="0"/>
            </a:endParaRPr>
          </a:p>
        </p:txBody>
      </p:sp>
      <p:sp>
        <p:nvSpPr>
          <p:cNvPr id="5" name="Rectangle 4"/>
          <p:cNvSpPr/>
          <p:nvPr/>
        </p:nvSpPr>
        <p:spPr>
          <a:xfrm>
            <a:off x="685800" y="2133600"/>
            <a:ext cx="7848600" cy="2862322"/>
          </a:xfrm>
          <a:prstGeom prst="rect">
            <a:avLst/>
          </a:prstGeom>
        </p:spPr>
        <p:txBody>
          <a:bodyPr wrap="square">
            <a:spAutoFit/>
          </a:bodyPr>
          <a:lstStyle/>
          <a:p>
            <a:pPr algn="ctr"/>
            <a:r>
              <a:rPr lang="en-US" sz="36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A user-friendly, one-stop-shop of information, tools, and assistance </a:t>
            </a:r>
          </a:p>
          <a:p>
            <a:pPr algn="ctr"/>
            <a:r>
              <a:rPr lang="en-US" sz="36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to help ready interested DHS employees for advancement and growth in their careers.</a:t>
            </a:r>
            <a:endParaRPr lang="en-US" sz="3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49279990"/>
      </p:ext>
    </p:extLst>
  </p:cSld>
  <p:clrMapOvr>
    <a:masterClrMapping/>
  </p:clrMapOvr>
  <mc:AlternateContent xmlns:mc="http://schemas.openxmlformats.org/markup-compatibility/2006" xmlns:p14="http://schemas.microsoft.com/office/powerpoint/2010/main">
    <mc:Choice Requires="p14">
      <p:transition spd="slow">
        <p14:flash/>
        <p:sndAc>
          <p:stSnd>
            <p:snd r:embed="rId2" name="click.wav"/>
          </p:stSnd>
        </p:sndAc>
      </p:transition>
    </mc:Choice>
    <mc:Fallback xmlns="">
      <p:transition spd="slow">
        <p:fade/>
        <p:sndAc>
          <p:stSnd>
            <p:snd r:embed="rId3" name="click.wav"/>
          </p:stSnd>
        </p:sndAc>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Why Job Readiness?</a:t>
            </a:r>
            <a:endParaRPr lang="en-US" dirty="0"/>
          </a:p>
        </p:txBody>
      </p:sp>
      <p:sp>
        <p:nvSpPr>
          <p:cNvPr id="3" name="Text Placeholder 3"/>
          <p:cNvSpPr txBox="1">
            <a:spLocks/>
          </p:cNvSpPr>
          <p:nvPr/>
        </p:nvSpPr>
        <p:spPr>
          <a:xfrm>
            <a:off x="762000" y="533400"/>
            <a:ext cx="6934200" cy="4691063"/>
          </a:xfrm>
          <a:prstGeom prst="rect">
            <a:avLst/>
          </a:prstGeom>
        </p:spPr>
        <p:txBody>
          <a:bodyPr>
            <a:normAutofit fontScale="85000" lnSpcReduction="10000"/>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285750" indent="-285750"/>
            <a:r>
              <a:rPr lang="en-US" sz="3200" dirty="0" smtClean="0">
                <a:latin typeface="Arial" panose="020B0604020202020204" pitchFamily="34" charset="0"/>
                <a:cs typeface="Arial" panose="020B0604020202020204" pitchFamily="34" charset="0"/>
              </a:rPr>
              <a:t>Will empower active interest in one’s career and future within DHS.</a:t>
            </a:r>
          </a:p>
          <a:p>
            <a:pPr marL="285750" indent="-285750"/>
            <a:r>
              <a:rPr lang="en-US" sz="3200" dirty="0" smtClean="0">
                <a:latin typeface="Arial" panose="020B0604020202020204" pitchFamily="34" charset="0"/>
                <a:cs typeface="Arial" panose="020B0604020202020204" pitchFamily="34" charset="0"/>
              </a:rPr>
              <a:t>Will provide the opportunity to experience the benefits of MPELA program.</a:t>
            </a:r>
          </a:p>
          <a:p>
            <a:pPr marL="285750" indent="-285750"/>
            <a:r>
              <a:rPr lang="en-US" sz="3200" dirty="0">
                <a:latin typeface="Arial" panose="020B0604020202020204" pitchFamily="34" charset="0"/>
                <a:cs typeface="Arial" panose="020B0604020202020204" pitchFamily="34" charset="0"/>
              </a:rPr>
              <a:t>W</a:t>
            </a:r>
            <a:r>
              <a:rPr lang="en-US" sz="3200" dirty="0" smtClean="0">
                <a:latin typeface="Arial" panose="020B0604020202020204" pitchFamily="34" charset="0"/>
                <a:cs typeface="Arial" panose="020B0604020202020204" pitchFamily="34" charset="0"/>
              </a:rPr>
              <a:t>ill increase morale through increased career support.</a:t>
            </a:r>
          </a:p>
          <a:p>
            <a:pPr marL="285750" indent="-285750"/>
            <a:r>
              <a:rPr lang="en-US" sz="3200" dirty="0">
                <a:latin typeface="Arial" panose="020B0604020202020204" pitchFamily="34" charset="0"/>
                <a:cs typeface="Arial" panose="020B0604020202020204" pitchFamily="34" charset="0"/>
              </a:rPr>
              <a:t>W</a:t>
            </a:r>
            <a:r>
              <a:rPr lang="en-US" sz="3200" dirty="0" smtClean="0">
                <a:latin typeface="Arial" panose="020B0604020202020204" pitchFamily="34" charset="0"/>
                <a:cs typeface="Arial" panose="020B0604020202020204" pitchFamily="34" charset="0"/>
              </a:rPr>
              <a:t>ill decrease employee turnover and job dissatisfaction.</a:t>
            </a:r>
          </a:p>
          <a:p>
            <a:pPr marL="285750" indent="-285750"/>
            <a:r>
              <a:rPr lang="en-US" sz="3200" dirty="0" smtClean="0">
                <a:latin typeface="Arial" panose="020B0604020202020204" pitchFamily="34" charset="0"/>
                <a:cs typeface="Arial" panose="020B0604020202020204" pitchFamily="34" charset="0"/>
              </a:rPr>
              <a:t>Will develop leaders and prepare employees who better serve our clients</a:t>
            </a:r>
            <a:r>
              <a:rPr lang="en-US" dirty="0" smtClean="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12212817"/>
      </p:ext>
    </p:extLst>
  </p:cSld>
  <p:clrMapOvr>
    <a:masterClrMapping/>
  </p:clrMapOvr>
  <p:transition spd="slow">
    <p:cove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Job Readiness Services</a:t>
            </a:r>
            <a:endParaRPr lang="en-US" dirty="0"/>
          </a:p>
        </p:txBody>
      </p:sp>
      <p:pic>
        <p:nvPicPr>
          <p:cNvPr id="5" name="Content Placeholder 4"/>
          <p:cNvPicPr>
            <a:picLocks noGrp="1" noChangeAspect="1"/>
          </p:cNvPicPr>
          <p:nvPr>
            <p:ph idx="1"/>
          </p:nvPr>
        </p:nvPicPr>
        <p:blipFill rotWithShape="1">
          <a:blip r:embed="rId2">
            <a:extLst>
              <a:ext uri="{28A0092B-C50C-407E-A947-70E740481C1C}">
                <a14:useLocalDpi xmlns:a14="http://schemas.microsoft.com/office/drawing/2010/main" val="0"/>
              </a:ext>
            </a:extLst>
          </a:blip>
          <a:srcRect l="10940" t="-1409" b="1409"/>
          <a:stretch/>
        </p:blipFill>
        <p:spPr>
          <a:xfrm>
            <a:off x="3810000" y="914400"/>
            <a:ext cx="4419600" cy="3047939"/>
          </a:xfrm>
        </p:spPr>
      </p:pic>
      <p:sp>
        <p:nvSpPr>
          <p:cNvPr id="4" name="Text Placeholder 3"/>
          <p:cNvSpPr>
            <a:spLocks noGrp="1"/>
          </p:cNvSpPr>
          <p:nvPr>
            <p:ph type="body" sz="half" idx="2"/>
          </p:nvPr>
        </p:nvSpPr>
        <p:spPr/>
        <p:txBody>
          <a:bodyPr/>
          <a:lstStyle/>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Cover Letters</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Resumes</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Interviewing tips/best practices</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Job shadowing</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Cross trainings opportunities</a:t>
            </a:r>
          </a:p>
          <a:p>
            <a:endParaRPr lang="en-US" dirty="0"/>
          </a:p>
        </p:txBody>
      </p:sp>
    </p:spTree>
    <p:extLst>
      <p:ext uri="{BB962C8B-B14F-4D97-AF65-F5344CB8AC3E}">
        <p14:creationId xmlns:p14="http://schemas.microsoft.com/office/powerpoint/2010/main" val="63171028"/>
      </p:ext>
    </p:extLst>
  </p:cSld>
  <p:clrMapOvr>
    <a:masterClrMapping/>
  </p:clrMapOvr>
  <p:transition spd="slow">
    <p:cove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TMLD Is On Our Side </a:t>
            </a:r>
            <a:endParaRPr lang="en-US" dirty="0"/>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27946" y="609599"/>
            <a:ext cx="3791654" cy="4457275"/>
          </a:xfrm>
        </p:spPr>
      </p:pic>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572530" y="609600"/>
            <a:ext cx="3985001" cy="4419600"/>
          </a:xfrm>
        </p:spPr>
      </p:pic>
    </p:spTree>
    <p:extLst>
      <p:ext uri="{BB962C8B-B14F-4D97-AF65-F5344CB8AC3E}">
        <p14:creationId xmlns:p14="http://schemas.microsoft.com/office/powerpoint/2010/main" val="518983335"/>
      </p:ext>
    </p:extLst>
  </p:cSld>
  <p:clrMapOvr>
    <a:masterClrMapping/>
  </p:clrMapOvr>
  <p:transition spd="slow">
    <p:cove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585" y="609600"/>
            <a:ext cx="7857001" cy="5410200"/>
          </a:xfrm>
          <a:prstGeom prst="rect">
            <a:avLst/>
          </a:prstGeom>
        </p:spPr>
      </p:pic>
    </p:spTree>
    <p:extLst>
      <p:ext uri="{BB962C8B-B14F-4D97-AF65-F5344CB8AC3E}">
        <p14:creationId xmlns:p14="http://schemas.microsoft.com/office/powerpoint/2010/main" val="381595893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9107" y="1894811"/>
            <a:ext cx="3666272" cy="3807283"/>
          </a:xfrm>
          <a:prstGeom prst="rect">
            <a:avLst/>
          </a:prstGeom>
        </p:spPr>
      </p:pic>
      <p:sp>
        <p:nvSpPr>
          <p:cNvPr id="2" name="Title 1"/>
          <p:cNvSpPr>
            <a:spLocks noGrp="1"/>
          </p:cNvSpPr>
          <p:nvPr>
            <p:ph type="title" idx="4294967295"/>
          </p:nvPr>
        </p:nvSpPr>
        <p:spPr>
          <a:xfrm>
            <a:off x="0" y="304800"/>
            <a:ext cx="8229600" cy="1143000"/>
          </a:xfrm>
        </p:spPr>
        <p:txBody>
          <a:bodyPr/>
          <a:lstStyle/>
          <a:p>
            <a:r>
              <a:rPr lang="en-US" dirty="0" smtClean="0"/>
              <a:t> </a:t>
            </a: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8630" y="579733"/>
            <a:ext cx="1167368" cy="1167368"/>
          </a:xfrm>
          <a:prstGeom prst="rect">
            <a:avLst/>
          </a:prstGeom>
        </p:spPr>
      </p:pic>
      <p:grpSp>
        <p:nvGrpSpPr>
          <p:cNvPr id="8" name="Group 7"/>
          <p:cNvGrpSpPr/>
          <p:nvPr/>
        </p:nvGrpSpPr>
        <p:grpSpPr>
          <a:xfrm>
            <a:off x="735921" y="1894811"/>
            <a:ext cx="3733046" cy="613747"/>
            <a:chOff x="1883229" y="1000372"/>
            <a:chExt cx="1066800" cy="522003"/>
          </a:xfrm>
          <a:scene3d>
            <a:camera prst="orthographicFront">
              <a:rot lat="0" lon="0" rev="0"/>
            </a:camera>
            <a:lightRig rig="soft" dir="t">
              <a:rot lat="0" lon="0" rev="0"/>
            </a:lightRig>
          </a:scene3d>
        </p:grpSpPr>
        <p:sp>
          <p:nvSpPr>
            <p:cNvPr id="5" name="Snip Diagonal Corner Rectangle 4"/>
            <p:cNvSpPr/>
            <p:nvPr/>
          </p:nvSpPr>
          <p:spPr>
            <a:xfrm>
              <a:off x="1883229" y="1000372"/>
              <a:ext cx="1066800" cy="522003"/>
            </a:xfrm>
            <a:prstGeom prst="roundRect">
              <a:avLst/>
            </a:prstGeom>
            <a:solidFill>
              <a:schemeClr val="accent5">
                <a:lumMod val="50000"/>
              </a:schemeClr>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50000"/>
                  </a:schemeClr>
                </a:solidFill>
              </a:endParaRPr>
            </a:p>
          </p:txBody>
        </p:sp>
        <p:sp>
          <p:nvSpPr>
            <p:cNvPr id="6" name="TextBox 5"/>
            <p:cNvSpPr txBox="1"/>
            <p:nvPr/>
          </p:nvSpPr>
          <p:spPr>
            <a:xfrm>
              <a:off x="2001762" y="1032642"/>
              <a:ext cx="829733" cy="434426"/>
            </a:xfrm>
            <a:prstGeom prst="roundRect">
              <a:avLst/>
            </a:prstGeom>
            <a:noFill/>
            <a:ln>
              <a:noFill/>
            </a:ln>
            <a:effectLst>
              <a:outerShdw blurRad="107950" dist="12700" dir="5400000" algn="ctr">
                <a:srgbClr val="000000"/>
              </a:outerShdw>
            </a:effectLst>
            <a:sp3d contourW="44450" prstMaterial="matte">
              <a:bevelT w="63500" h="63500" prst="artDeco"/>
              <a:contourClr>
                <a:srgbClr val="FFFFFF"/>
              </a:contourClr>
            </a:sp3d>
          </p:spPr>
          <p:txBody>
            <a:bodyPr wrap="square" rtlCol="0">
              <a:spAutoFit/>
            </a:bodyPr>
            <a:lstStyle/>
            <a:p>
              <a:pPr algn="ctr"/>
              <a:r>
                <a:rPr lang="en-US" sz="2400" dirty="0" smtClean="0">
                  <a:solidFill>
                    <a:schemeClr val="bg1"/>
                  </a:solidFill>
                  <a:latin typeface="Arial" panose="020B0604020202020204" pitchFamily="34" charset="0"/>
                  <a:cs typeface="Arial" panose="020B0604020202020204" pitchFamily="34" charset="0"/>
                </a:rPr>
                <a:t>Professional Profile</a:t>
              </a:r>
              <a:endParaRPr lang="en-US" sz="2400" dirty="0">
                <a:solidFill>
                  <a:schemeClr val="bg1"/>
                </a:solidFill>
                <a:latin typeface="Arial" panose="020B0604020202020204" pitchFamily="34" charset="0"/>
                <a:cs typeface="Arial" panose="020B0604020202020204" pitchFamily="34" charset="0"/>
              </a:endParaRPr>
            </a:p>
          </p:txBody>
        </p:sp>
      </p:grpSp>
      <p:grpSp>
        <p:nvGrpSpPr>
          <p:cNvPr id="42" name="Group 41"/>
          <p:cNvGrpSpPr/>
          <p:nvPr/>
        </p:nvGrpSpPr>
        <p:grpSpPr>
          <a:xfrm>
            <a:off x="723026" y="2554795"/>
            <a:ext cx="3733046" cy="613747"/>
            <a:chOff x="1883229" y="1044666"/>
            <a:chExt cx="1066800" cy="522003"/>
          </a:xfrm>
          <a:scene3d>
            <a:camera prst="orthographicFront">
              <a:rot lat="0" lon="0" rev="0"/>
            </a:camera>
            <a:lightRig rig="soft" dir="t">
              <a:rot lat="0" lon="0" rev="0"/>
            </a:lightRig>
          </a:scene3d>
        </p:grpSpPr>
        <p:sp>
          <p:nvSpPr>
            <p:cNvPr id="43" name="Snip Diagonal Corner Rectangle 42"/>
            <p:cNvSpPr/>
            <p:nvPr/>
          </p:nvSpPr>
          <p:spPr>
            <a:xfrm>
              <a:off x="1883229" y="1044666"/>
              <a:ext cx="1066800" cy="522003"/>
            </a:xfrm>
            <a:prstGeom prst="roundRect">
              <a:avLst/>
            </a:prstGeom>
            <a:solidFill>
              <a:schemeClr val="accent5">
                <a:lumMod val="50000"/>
              </a:schemeClr>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50000"/>
                  </a:schemeClr>
                </a:solidFill>
              </a:endParaRPr>
            </a:p>
          </p:txBody>
        </p:sp>
        <p:sp>
          <p:nvSpPr>
            <p:cNvPr id="44" name="TextBox 43"/>
            <p:cNvSpPr txBox="1"/>
            <p:nvPr/>
          </p:nvSpPr>
          <p:spPr>
            <a:xfrm>
              <a:off x="1886969" y="1098036"/>
              <a:ext cx="1059414" cy="434426"/>
            </a:xfrm>
            <a:prstGeom prst="roundRect">
              <a:avLst/>
            </a:prstGeom>
            <a:noFill/>
            <a:ln>
              <a:noFill/>
            </a:ln>
            <a:effectLst>
              <a:outerShdw blurRad="107950" dist="12700" dir="5400000" algn="ctr">
                <a:srgbClr val="000000"/>
              </a:outerShdw>
            </a:effectLst>
            <a:sp3d contourW="44450" prstMaterial="matte">
              <a:bevelT w="63500" h="63500" prst="artDeco"/>
              <a:contourClr>
                <a:srgbClr val="FFFFFF"/>
              </a:contourClr>
            </a:sp3d>
          </p:spPr>
          <p:txBody>
            <a:bodyPr wrap="square" rtlCol="0">
              <a:spAutoFit/>
            </a:bodyPr>
            <a:lstStyle/>
            <a:p>
              <a:pPr algn="ctr"/>
              <a:r>
                <a:rPr lang="en-US" sz="2400" dirty="0" smtClean="0">
                  <a:solidFill>
                    <a:schemeClr val="bg1"/>
                  </a:solidFill>
                  <a:latin typeface="Arial" panose="020B0604020202020204" pitchFamily="34" charset="0"/>
                  <a:cs typeface="Arial" panose="020B0604020202020204" pitchFamily="34" charset="0"/>
                </a:rPr>
                <a:t>Personal Career Plan</a:t>
              </a:r>
              <a:endParaRPr lang="en-US" sz="1400" dirty="0">
                <a:solidFill>
                  <a:schemeClr val="bg1"/>
                </a:solidFill>
                <a:latin typeface="Arial" panose="020B0604020202020204" pitchFamily="34" charset="0"/>
                <a:cs typeface="Arial" panose="020B0604020202020204" pitchFamily="34" charset="0"/>
              </a:endParaRPr>
            </a:p>
          </p:txBody>
        </p:sp>
      </p:grpSp>
      <p:grpSp>
        <p:nvGrpSpPr>
          <p:cNvPr id="49" name="Group 48"/>
          <p:cNvGrpSpPr/>
          <p:nvPr/>
        </p:nvGrpSpPr>
        <p:grpSpPr>
          <a:xfrm>
            <a:off x="736116" y="5295792"/>
            <a:ext cx="3757788" cy="613747"/>
            <a:chOff x="-1566163" y="2419576"/>
            <a:chExt cx="1066800" cy="522003"/>
          </a:xfrm>
          <a:scene3d>
            <a:camera prst="orthographicFront">
              <a:rot lat="0" lon="0" rev="0"/>
            </a:camera>
            <a:lightRig rig="soft" dir="t">
              <a:rot lat="0" lon="0" rev="0"/>
            </a:lightRig>
          </a:scene3d>
        </p:grpSpPr>
        <p:sp>
          <p:nvSpPr>
            <p:cNvPr id="50" name="Snip Diagonal Corner Rectangle 49"/>
            <p:cNvSpPr/>
            <p:nvPr/>
          </p:nvSpPr>
          <p:spPr>
            <a:xfrm>
              <a:off x="-1566163" y="2419576"/>
              <a:ext cx="1066800" cy="522003"/>
            </a:xfrm>
            <a:prstGeom prst="roundRect">
              <a:avLst/>
            </a:prstGeom>
            <a:solidFill>
              <a:schemeClr val="accent5">
                <a:lumMod val="50000"/>
              </a:schemeClr>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50000"/>
                  </a:schemeClr>
                </a:solidFill>
              </a:endParaRPr>
            </a:p>
          </p:txBody>
        </p:sp>
        <p:sp>
          <p:nvSpPr>
            <p:cNvPr id="51" name="TextBox 50"/>
            <p:cNvSpPr txBox="1"/>
            <p:nvPr/>
          </p:nvSpPr>
          <p:spPr>
            <a:xfrm>
              <a:off x="-1558777" y="2497171"/>
              <a:ext cx="1059414" cy="434426"/>
            </a:xfrm>
            <a:prstGeom prst="roundRect">
              <a:avLst/>
            </a:prstGeom>
            <a:noFill/>
            <a:ln>
              <a:noFill/>
            </a:ln>
            <a:effectLst>
              <a:outerShdw blurRad="107950" dist="12700" dir="5400000" algn="ctr">
                <a:srgbClr val="000000"/>
              </a:outerShdw>
            </a:effectLst>
            <a:sp3d contourW="44450" prstMaterial="matte">
              <a:bevelT w="63500" h="63500" prst="artDeco"/>
              <a:contourClr>
                <a:srgbClr val="FFFFFF"/>
              </a:contourClr>
            </a:sp3d>
          </p:spPr>
          <p:txBody>
            <a:bodyPr wrap="square" rtlCol="0">
              <a:spAutoFit/>
            </a:bodyPr>
            <a:lstStyle/>
            <a:p>
              <a:pPr algn="ctr"/>
              <a:r>
                <a:rPr lang="en-US" sz="2400" dirty="0" smtClean="0">
                  <a:solidFill>
                    <a:schemeClr val="bg1"/>
                  </a:solidFill>
                  <a:latin typeface="Arial" panose="020B0604020202020204" pitchFamily="34" charset="0"/>
                  <a:cs typeface="Arial" panose="020B0604020202020204" pitchFamily="34" charset="0"/>
                </a:rPr>
                <a:t>Job Notifications</a:t>
              </a:r>
              <a:endParaRPr lang="en-US" sz="2400" dirty="0">
                <a:solidFill>
                  <a:schemeClr val="bg1"/>
                </a:solidFill>
                <a:latin typeface="Arial" panose="020B0604020202020204" pitchFamily="34" charset="0"/>
                <a:cs typeface="Arial" panose="020B0604020202020204" pitchFamily="34" charset="0"/>
              </a:endParaRPr>
            </a:p>
          </p:txBody>
        </p:sp>
      </p:grpSp>
      <p:grpSp>
        <p:nvGrpSpPr>
          <p:cNvPr id="52" name="Group 51"/>
          <p:cNvGrpSpPr/>
          <p:nvPr/>
        </p:nvGrpSpPr>
        <p:grpSpPr>
          <a:xfrm>
            <a:off x="737662" y="3919389"/>
            <a:ext cx="3757788" cy="618623"/>
            <a:chOff x="1883229" y="990090"/>
            <a:chExt cx="1066800" cy="526150"/>
          </a:xfrm>
          <a:scene3d>
            <a:camera prst="orthographicFront">
              <a:rot lat="0" lon="0" rev="0"/>
            </a:camera>
            <a:lightRig rig="soft" dir="t">
              <a:rot lat="0" lon="0" rev="0"/>
            </a:lightRig>
          </a:scene3d>
        </p:grpSpPr>
        <p:sp>
          <p:nvSpPr>
            <p:cNvPr id="53" name="Snip Diagonal Corner Rectangle 52"/>
            <p:cNvSpPr/>
            <p:nvPr/>
          </p:nvSpPr>
          <p:spPr>
            <a:xfrm>
              <a:off x="1883229" y="990090"/>
              <a:ext cx="1066800" cy="522003"/>
            </a:xfrm>
            <a:prstGeom prst="roundRect">
              <a:avLst/>
            </a:prstGeom>
            <a:solidFill>
              <a:schemeClr val="accent5">
                <a:lumMod val="50000"/>
              </a:schemeClr>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50000"/>
                  </a:schemeClr>
                </a:solidFill>
              </a:endParaRPr>
            </a:p>
          </p:txBody>
        </p:sp>
        <p:sp>
          <p:nvSpPr>
            <p:cNvPr id="54" name="TextBox 53"/>
            <p:cNvSpPr txBox="1"/>
            <p:nvPr/>
          </p:nvSpPr>
          <p:spPr>
            <a:xfrm>
              <a:off x="1886381" y="1081814"/>
              <a:ext cx="1060373" cy="434426"/>
            </a:xfrm>
            <a:prstGeom prst="roundRect">
              <a:avLst/>
            </a:prstGeom>
            <a:noFill/>
            <a:ln>
              <a:noFill/>
            </a:ln>
            <a:effectLst>
              <a:outerShdw blurRad="107950" dist="12700" dir="5400000" algn="ctr">
                <a:srgbClr val="000000"/>
              </a:outerShdw>
            </a:effectLst>
            <a:sp3d contourW="44450" prstMaterial="matte">
              <a:bevelT w="63500" h="63500" prst="artDeco"/>
              <a:contourClr>
                <a:srgbClr val="FFFFFF"/>
              </a:contourClr>
            </a:sp3d>
          </p:spPr>
          <p:txBody>
            <a:bodyPr wrap="square" rtlCol="0">
              <a:spAutoFit/>
            </a:bodyPr>
            <a:lstStyle/>
            <a:p>
              <a:pPr algn="ctr"/>
              <a:r>
                <a:rPr lang="en-US" sz="2400" dirty="0" smtClean="0">
                  <a:solidFill>
                    <a:schemeClr val="bg1"/>
                  </a:solidFill>
                  <a:latin typeface="Arial" panose="020B0604020202020204" pitchFamily="34" charset="0"/>
                  <a:cs typeface="Arial" panose="020B0604020202020204" pitchFamily="34" charset="0"/>
                </a:rPr>
                <a:t>Online Training Record</a:t>
              </a:r>
              <a:endParaRPr lang="en-US" sz="2400" dirty="0">
                <a:solidFill>
                  <a:schemeClr val="bg1"/>
                </a:solidFill>
                <a:latin typeface="Arial" panose="020B0604020202020204" pitchFamily="34" charset="0"/>
                <a:cs typeface="Arial" panose="020B0604020202020204" pitchFamily="34" charset="0"/>
              </a:endParaRPr>
            </a:p>
          </p:txBody>
        </p:sp>
      </p:grpSp>
      <p:grpSp>
        <p:nvGrpSpPr>
          <p:cNvPr id="56" name="Group 55"/>
          <p:cNvGrpSpPr/>
          <p:nvPr/>
        </p:nvGrpSpPr>
        <p:grpSpPr>
          <a:xfrm>
            <a:off x="736115" y="4592593"/>
            <a:ext cx="3783804" cy="613747"/>
            <a:chOff x="1883229" y="990090"/>
            <a:chExt cx="1074186" cy="522003"/>
          </a:xfrm>
          <a:scene3d>
            <a:camera prst="orthographicFront">
              <a:rot lat="0" lon="0" rev="0"/>
            </a:camera>
            <a:lightRig rig="soft" dir="t">
              <a:rot lat="0" lon="0" rev="0"/>
            </a:lightRig>
          </a:scene3d>
        </p:grpSpPr>
        <p:sp>
          <p:nvSpPr>
            <p:cNvPr id="57" name="Snip Diagonal Corner Rectangle 56"/>
            <p:cNvSpPr/>
            <p:nvPr/>
          </p:nvSpPr>
          <p:spPr>
            <a:xfrm>
              <a:off x="1883229" y="990090"/>
              <a:ext cx="1066800" cy="522003"/>
            </a:xfrm>
            <a:prstGeom prst="roundRect">
              <a:avLst/>
            </a:prstGeom>
            <a:solidFill>
              <a:schemeClr val="accent5">
                <a:lumMod val="50000"/>
              </a:schemeClr>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50000"/>
                  </a:schemeClr>
                </a:solidFill>
              </a:endParaRPr>
            </a:p>
          </p:txBody>
        </p:sp>
        <p:sp>
          <p:nvSpPr>
            <p:cNvPr id="58" name="TextBox 57"/>
            <p:cNvSpPr txBox="1"/>
            <p:nvPr/>
          </p:nvSpPr>
          <p:spPr>
            <a:xfrm>
              <a:off x="1890615" y="1033878"/>
              <a:ext cx="1066800" cy="434426"/>
            </a:xfrm>
            <a:prstGeom prst="roundRect">
              <a:avLst/>
            </a:prstGeom>
            <a:noFill/>
            <a:ln>
              <a:noFill/>
            </a:ln>
            <a:effectLst>
              <a:outerShdw blurRad="107950" dist="12700" dir="5400000" algn="ctr">
                <a:srgbClr val="000000"/>
              </a:outerShdw>
            </a:effectLst>
            <a:sp3d contourW="44450" prstMaterial="matte">
              <a:bevelT w="63500" h="63500" prst="artDeco"/>
              <a:contourClr>
                <a:srgbClr val="FFFFFF"/>
              </a:contourClr>
            </a:sp3d>
          </p:spPr>
          <p:txBody>
            <a:bodyPr wrap="square" rtlCol="0">
              <a:spAutoFit/>
            </a:bodyPr>
            <a:lstStyle/>
            <a:p>
              <a:pPr algn="ctr"/>
              <a:r>
                <a:rPr lang="en-US" sz="2400" dirty="0" smtClean="0">
                  <a:solidFill>
                    <a:schemeClr val="bg1"/>
                  </a:solidFill>
                  <a:latin typeface="Arial" panose="020B0604020202020204" pitchFamily="34" charset="0"/>
                  <a:cs typeface="Arial" panose="020B0604020202020204" pitchFamily="34" charset="0"/>
                </a:rPr>
                <a:t>Job Readiness Help</a:t>
              </a:r>
              <a:endParaRPr lang="en-US" sz="2400" dirty="0">
                <a:solidFill>
                  <a:schemeClr val="bg1"/>
                </a:solidFill>
                <a:latin typeface="Arial" panose="020B0604020202020204" pitchFamily="34" charset="0"/>
                <a:cs typeface="Arial" panose="020B0604020202020204" pitchFamily="34" charset="0"/>
              </a:endParaRPr>
            </a:p>
          </p:txBody>
        </p:sp>
      </p:grpSp>
      <p:grpSp>
        <p:nvGrpSpPr>
          <p:cNvPr id="59" name="Group 58"/>
          <p:cNvGrpSpPr/>
          <p:nvPr/>
        </p:nvGrpSpPr>
        <p:grpSpPr>
          <a:xfrm>
            <a:off x="720975" y="3231527"/>
            <a:ext cx="3762939" cy="613747"/>
            <a:chOff x="1883229" y="990090"/>
            <a:chExt cx="1066800" cy="522003"/>
          </a:xfrm>
          <a:scene3d>
            <a:camera prst="orthographicFront">
              <a:rot lat="0" lon="0" rev="0"/>
            </a:camera>
            <a:lightRig rig="soft" dir="t">
              <a:rot lat="0" lon="0" rev="0"/>
            </a:lightRig>
          </a:scene3d>
        </p:grpSpPr>
        <p:sp>
          <p:nvSpPr>
            <p:cNvPr id="60" name="Snip Diagonal Corner Rectangle 59"/>
            <p:cNvSpPr/>
            <p:nvPr/>
          </p:nvSpPr>
          <p:spPr>
            <a:xfrm>
              <a:off x="1883229" y="990090"/>
              <a:ext cx="1066800" cy="522003"/>
            </a:xfrm>
            <a:prstGeom prst="roundRect">
              <a:avLst/>
            </a:prstGeom>
            <a:solidFill>
              <a:schemeClr val="accent5">
                <a:lumMod val="50000"/>
              </a:schemeClr>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50000"/>
                  </a:schemeClr>
                </a:solidFill>
              </a:endParaRPr>
            </a:p>
          </p:txBody>
        </p:sp>
        <p:sp>
          <p:nvSpPr>
            <p:cNvPr id="61" name="TextBox 60"/>
            <p:cNvSpPr txBox="1"/>
            <p:nvPr/>
          </p:nvSpPr>
          <p:spPr>
            <a:xfrm>
              <a:off x="1937706" y="1060240"/>
              <a:ext cx="992613" cy="434426"/>
            </a:xfrm>
            <a:prstGeom prst="roundRect">
              <a:avLst/>
            </a:prstGeom>
            <a:noFill/>
            <a:ln>
              <a:noFill/>
            </a:ln>
            <a:effectLst>
              <a:outerShdw blurRad="107950" dist="12700" dir="5400000" algn="ctr">
                <a:srgbClr val="000000"/>
              </a:outerShdw>
            </a:effectLst>
            <a:sp3d contourW="44450" prstMaterial="matte">
              <a:bevelT w="63500" h="63500" prst="artDeco"/>
              <a:contourClr>
                <a:srgbClr val="FFFFFF"/>
              </a:contourClr>
            </a:sp3d>
          </p:spPr>
          <p:txBody>
            <a:bodyPr wrap="square" rtlCol="0">
              <a:spAutoFit/>
            </a:bodyPr>
            <a:lstStyle/>
            <a:p>
              <a:pPr algn="ctr"/>
              <a:r>
                <a:rPr lang="en-US" sz="2400" dirty="0" smtClean="0">
                  <a:solidFill>
                    <a:schemeClr val="bg1"/>
                  </a:solidFill>
                  <a:latin typeface="Arial" panose="020B0604020202020204" pitchFamily="34" charset="0"/>
                  <a:cs typeface="Arial" panose="020B0604020202020204" pitchFamily="34" charset="0"/>
                </a:rPr>
                <a:t>Training &amp; Academies</a:t>
              </a:r>
              <a:endParaRPr lang="en-US" sz="2400" dirty="0">
                <a:solidFill>
                  <a:schemeClr val="bg1"/>
                </a:solidFill>
                <a:latin typeface="Arial" panose="020B0604020202020204" pitchFamily="34" charset="0"/>
                <a:cs typeface="Arial" panose="020B0604020202020204" pitchFamily="34" charset="0"/>
              </a:endParaRPr>
            </a:p>
          </p:txBody>
        </p:sp>
      </p:grpSp>
      <p:cxnSp>
        <p:nvCxnSpPr>
          <p:cNvPr id="35" name="Straight Connector 34"/>
          <p:cNvCxnSpPr/>
          <p:nvPr/>
        </p:nvCxnSpPr>
        <p:spPr>
          <a:xfrm>
            <a:off x="1985998" y="1465442"/>
            <a:ext cx="6243602"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981200" y="872120"/>
            <a:ext cx="6477000" cy="584775"/>
          </a:xfrm>
          <a:prstGeom prst="rect">
            <a:avLst/>
          </a:prstGeom>
          <a:noFill/>
        </p:spPr>
        <p:txBody>
          <a:bodyPr wrap="square" rtlCol="0">
            <a:spAutoFit/>
          </a:bodyPr>
          <a:lstStyle/>
          <a:p>
            <a:r>
              <a:rPr lang="en-US" sz="3200" b="1" dirty="0" smtClean="0">
                <a:latin typeface="Arial" panose="020B0604020202020204" pitchFamily="34" charset="0"/>
                <a:cs typeface="Arial" panose="020B0604020202020204" pitchFamily="34" charset="0"/>
              </a:rPr>
              <a:t>DHS Career Development Portal</a:t>
            </a:r>
            <a:endParaRPr lang="en-US" sz="3200" b="1" dirty="0">
              <a:latin typeface="Arial" panose="020B0604020202020204" pitchFamily="34" charset="0"/>
              <a:cs typeface="Arial" panose="020B0604020202020204" pitchFamily="34" charset="0"/>
            </a:endParaRPr>
          </a:p>
        </p:txBody>
      </p:sp>
      <p:sp>
        <p:nvSpPr>
          <p:cNvPr id="17" name="Rectangle 16"/>
          <p:cNvSpPr/>
          <p:nvPr/>
        </p:nvSpPr>
        <p:spPr>
          <a:xfrm rot="20654745">
            <a:off x="4858965" y="2155880"/>
            <a:ext cx="3104544" cy="923330"/>
          </a:xfrm>
          <a:prstGeom prst="rect">
            <a:avLst/>
          </a:prstGeom>
          <a:noFill/>
        </p:spPr>
        <p:txBody>
          <a:bodyPr wrap="square" lIns="91440" tIns="45720" rIns="91440" bIns="45720">
            <a:spAutoFit/>
          </a:bodyPr>
          <a:lstStyle/>
          <a:p>
            <a:pPr algn="ctr"/>
            <a:r>
              <a:rPr lang="en-US" sz="5400" b="1" dirty="0" smtClean="0">
                <a:ln w="10541" cmpd="sng">
                  <a:solidFill>
                    <a:schemeClr val="accent4">
                      <a:lumMod val="20000"/>
                      <a:lumOff val="80000"/>
                    </a:schemeClr>
                  </a:solidFill>
                  <a:prstDash val="solid"/>
                </a:ln>
                <a:solidFill>
                  <a:schemeClr val="accent4">
                    <a:lumMod val="50000"/>
                  </a:schemeClr>
                </a:solidFill>
                <a:latin typeface="Arial" panose="020B0604020202020204" pitchFamily="34" charset="0"/>
                <a:cs typeface="Arial" panose="020B0604020202020204" pitchFamily="34" charset="0"/>
              </a:rPr>
              <a:t>Explore</a:t>
            </a:r>
            <a:endParaRPr lang="en-US" sz="5400" b="1" dirty="0">
              <a:ln w="10541" cmpd="sng">
                <a:solidFill>
                  <a:schemeClr val="accent4">
                    <a:lumMod val="20000"/>
                    <a:lumOff val="80000"/>
                  </a:schemeClr>
                </a:solidFill>
                <a:prstDash val="solid"/>
              </a:ln>
              <a:solidFill>
                <a:schemeClr val="accent4">
                  <a:lumMod val="50000"/>
                </a:schemeClr>
              </a:solidFill>
              <a:latin typeface="Arial" panose="020B0604020202020204" pitchFamily="34" charset="0"/>
              <a:cs typeface="Arial" panose="020B0604020202020204" pitchFamily="34" charset="0"/>
            </a:endParaRPr>
          </a:p>
        </p:txBody>
      </p:sp>
      <p:sp>
        <p:nvSpPr>
          <p:cNvPr id="18" name="Rectangle 17"/>
          <p:cNvSpPr/>
          <p:nvPr/>
        </p:nvSpPr>
        <p:spPr>
          <a:xfrm rot="21425125">
            <a:off x="6203888" y="3047821"/>
            <a:ext cx="2229458" cy="923330"/>
          </a:xfrm>
          <a:prstGeom prst="rect">
            <a:avLst/>
          </a:prstGeom>
          <a:noFill/>
          <a:ln>
            <a:solidFill>
              <a:schemeClr val="bg1"/>
            </a:solidFill>
          </a:ln>
        </p:spPr>
        <p:txBody>
          <a:bodyPr wrap="square" lIns="91440" tIns="45720" rIns="91440" bIns="45720">
            <a:spAutoFit/>
          </a:bodyPr>
          <a:lstStyle/>
          <a:p>
            <a:pPr algn="ctr"/>
            <a:r>
              <a:rPr lang="en-US"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anose="020B0604020202020204" pitchFamily="34" charset="0"/>
                <a:cs typeface="Arial" panose="020B0604020202020204" pitchFamily="34" charset="0"/>
              </a:rPr>
              <a:t>Learn</a:t>
            </a:r>
            <a:endParaRPr lang="en-US"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anose="020B0604020202020204" pitchFamily="34" charset="0"/>
              <a:cs typeface="Arial" panose="020B0604020202020204" pitchFamily="34" charset="0"/>
            </a:endParaRPr>
          </a:p>
        </p:txBody>
      </p:sp>
      <p:sp>
        <p:nvSpPr>
          <p:cNvPr id="19" name="Rectangle 18"/>
          <p:cNvSpPr/>
          <p:nvPr/>
        </p:nvSpPr>
        <p:spPr>
          <a:xfrm rot="600621">
            <a:off x="5932773" y="4252878"/>
            <a:ext cx="1954381" cy="923330"/>
          </a:xfrm>
          <a:prstGeom prst="rect">
            <a:avLst/>
          </a:prstGeom>
          <a:noFill/>
          <a:ln>
            <a:solidFill>
              <a:schemeClr val="bg1"/>
            </a:solidFill>
          </a:ln>
        </p:spPr>
        <p:txBody>
          <a:bodyPr wrap="none" lIns="91440" tIns="45720" rIns="91440" bIns="45720">
            <a:spAutoFit/>
          </a:bodyPr>
          <a:lstStyle/>
          <a:p>
            <a:pPr algn="ctr"/>
            <a:r>
              <a:rPr lang="en-US" sz="5400" b="1" dirty="0" smtClean="0">
                <a:ln w="10541" cmpd="sng">
                  <a:solidFill>
                    <a:srgbClr val="7D7D7D">
                      <a:tint val="100000"/>
                      <a:shade val="100000"/>
                      <a:satMod val="110000"/>
                    </a:srgbClr>
                  </a:solidFill>
                  <a:prstDash val="solid"/>
                </a:ln>
                <a:solidFill>
                  <a:schemeClr val="tx1">
                    <a:lumMod val="95000"/>
                    <a:lumOff val="5000"/>
                  </a:schemeClr>
                </a:solidFill>
                <a:latin typeface="Arial" panose="020B0604020202020204" pitchFamily="34" charset="0"/>
                <a:cs typeface="Arial" panose="020B0604020202020204" pitchFamily="34" charset="0"/>
              </a:rPr>
              <a:t>Grow</a:t>
            </a:r>
            <a:endParaRPr lang="en-US" sz="5400" b="1" dirty="0">
              <a:ln w="10541" cmpd="sng">
                <a:solidFill>
                  <a:srgbClr val="7D7D7D">
                    <a:tint val="100000"/>
                    <a:shade val="100000"/>
                    <a:satMod val="110000"/>
                  </a:srgbClr>
                </a:solidFill>
                <a:prstDash val="solid"/>
              </a:ln>
              <a:solidFill>
                <a:schemeClr val="tx1">
                  <a:lumMod val="95000"/>
                  <a:lumOff val="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3389795"/>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nip Diagonal Corner Rectangle 1"/>
          <p:cNvSpPr/>
          <p:nvPr/>
        </p:nvSpPr>
        <p:spPr>
          <a:xfrm>
            <a:off x="838197" y="474484"/>
            <a:ext cx="7315200" cy="973316"/>
          </a:xfrm>
          <a:prstGeom prst="snip2DiagRect">
            <a:avLst/>
          </a:prstGeom>
          <a:solidFill>
            <a:schemeClr val="accent5">
              <a:lumMod val="5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50000"/>
                </a:schemeClr>
              </a:solidFill>
            </a:endParaRPr>
          </a:p>
        </p:txBody>
      </p:sp>
      <p:sp>
        <p:nvSpPr>
          <p:cNvPr id="3" name="TextBox 2"/>
          <p:cNvSpPr txBox="1"/>
          <p:nvPr/>
        </p:nvSpPr>
        <p:spPr>
          <a:xfrm>
            <a:off x="1650995" y="607815"/>
            <a:ext cx="5689598" cy="646331"/>
          </a:xfrm>
          <a:prstGeom prst="rect">
            <a:avLst/>
          </a:prstGeom>
          <a:noFill/>
        </p:spPr>
        <p:txBody>
          <a:bodyPr wrap="square" rtlCol="0">
            <a:spAutoFit/>
          </a:bodyPr>
          <a:lstStyle/>
          <a:p>
            <a:pPr algn="ctr"/>
            <a:r>
              <a:rPr lang="en-US" sz="3600" dirty="0" smtClean="0">
                <a:solidFill>
                  <a:schemeClr val="bg1"/>
                </a:solidFill>
                <a:latin typeface="Arial" panose="020B0604020202020204" pitchFamily="34" charset="0"/>
                <a:cs typeface="Arial" panose="020B0604020202020204" pitchFamily="34" charset="0"/>
              </a:rPr>
              <a:t>Job Notifications</a:t>
            </a:r>
            <a:endParaRPr lang="en-US" sz="3600" dirty="0">
              <a:solidFill>
                <a:schemeClr val="bg1"/>
              </a:solidFill>
              <a:latin typeface="Arial" panose="020B0604020202020204" pitchFamily="34" charset="0"/>
              <a:cs typeface="Arial" panose="020B0604020202020204" pitchFamily="34" charset="0"/>
            </a:endParaRPr>
          </a:p>
        </p:txBody>
      </p:sp>
      <p:sp>
        <p:nvSpPr>
          <p:cNvPr id="4" name="Content Placeholder 2"/>
          <p:cNvSpPr txBox="1">
            <a:spLocks/>
          </p:cNvSpPr>
          <p:nvPr/>
        </p:nvSpPr>
        <p:spPr>
          <a:xfrm>
            <a:off x="762000" y="1842052"/>
            <a:ext cx="7543800" cy="3886200"/>
          </a:xfrm>
          <a:prstGeom prst="rect">
            <a:avLst/>
          </a:prstGeom>
        </p:spPr>
        <p:txBody>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r>
              <a:rPr lang="en-US" sz="3200" dirty="0" smtClean="0">
                <a:latin typeface="Arial" panose="020B0604020202020204" pitchFamily="34" charset="0"/>
                <a:cs typeface="Arial" panose="020B0604020202020204" pitchFamily="34" charset="0"/>
              </a:rPr>
              <a:t>How will the system determine what jobs to send you?</a:t>
            </a:r>
          </a:p>
          <a:p>
            <a:pPr marL="0" indent="0">
              <a:buFont typeface="Arial" pitchFamily="34" charset="0"/>
              <a:buNone/>
            </a:pPr>
            <a:endParaRPr lang="en-US" sz="3200" dirty="0" smtClean="0">
              <a:latin typeface="Arial" panose="020B0604020202020204" pitchFamily="34" charset="0"/>
              <a:cs typeface="Arial" panose="020B0604020202020204" pitchFamily="34" charset="0"/>
            </a:endParaRPr>
          </a:p>
          <a:p>
            <a:r>
              <a:rPr lang="en-US" sz="3200" dirty="0" smtClean="0">
                <a:latin typeface="Arial" panose="020B0604020202020204" pitchFamily="34" charset="0"/>
                <a:cs typeface="Arial" panose="020B0604020202020204" pitchFamily="34" charset="0"/>
              </a:rPr>
              <a:t>When will you get those notifications?</a:t>
            </a:r>
          </a:p>
          <a:p>
            <a:pPr marL="0" indent="0">
              <a:buFont typeface="Arial" pitchFamily="34" charset="0"/>
              <a:buNone/>
            </a:pPr>
            <a:endParaRPr lang="en-US" sz="3200" dirty="0" smtClean="0">
              <a:latin typeface="Arial" panose="020B0604020202020204" pitchFamily="34" charset="0"/>
              <a:cs typeface="Arial" panose="020B0604020202020204" pitchFamily="34" charset="0"/>
            </a:endParaRPr>
          </a:p>
          <a:p>
            <a:r>
              <a:rPr lang="en-US" sz="3200" dirty="0" smtClean="0">
                <a:latin typeface="Arial" panose="020B0604020202020204" pitchFamily="34" charset="0"/>
                <a:cs typeface="Arial" panose="020B0604020202020204" pitchFamily="34" charset="0"/>
              </a:rPr>
              <a:t>How will you receive notifications?</a:t>
            </a:r>
          </a:p>
          <a:p>
            <a:endParaRPr lang="en-US" dirty="0"/>
          </a:p>
        </p:txBody>
      </p:sp>
    </p:spTree>
    <p:extLst>
      <p:ext uri="{BB962C8B-B14F-4D97-AF65-F5344CB8AC3E}">
        <p14:creationId xmlns:p14="http://schemas.microsoft.com/office/powerpoint/2010/main" val="4216866117"/>
      </p:ext>
    </p:extLst>
  </p:cSld>
  <p:clrMapOvr>
    <a:masterClrMapping/>
  </p:clrMapOvr>
  <p:transition spd="slow">
    <p:cover/>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barn(inVertical)">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barn(inVertical)">
                                      <p:cBhvr>
                                        <p:cTn id="1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838200" y="877711"/>
            <a:ext cx="7467600" cy="1676400"/>
          </a:xfrm>
          <a:prstGeom prst="rect">
            <a:avLst/>
          </a:prstGeom>
          <a:blipFill dpi="0" rotWithShape="1">
            <a:blip r:embed="rId2"/>
            <a:srcRect/>
            <a:tile tx="0" ty="0" sx="100000" sy="100000" flip="none" algn="tl"/>
          </a:blip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838200" y="3276600"/>
            <a:ext cx="7467600" cy="2554545"/>
          </a:xfrm>
          <a:prstGeom prst="rect">
            <a:avLst/>
          </a:prstGeom>
        </p:spPr>
        <p:txBody>
          <a:bodyPr wrap="square">
            <a:spAutoFit/>
          </a:bodyPr>
          <a:lstStyle/>
          <a:p>
            <a:r>
              <a:rPr lang="en-US" sz="32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Q: How </a:t>
            </a:r>
            <a:r>
              <a:rPr lang="en-US"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will the system determine what </a:t>
            </a:r>
            <a:r>
              <a:rPr lang="en-US" sz="32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r>
              <a:rPr lang="en-US"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2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jobs </a:t>
            </a:r>
            <a:r>
              <a:rPr lang="en-US"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to send you</a:t>
            </a:r>
            <a:r>
              <a:rPr lang="en-US" sz="32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endParaRPr lang="en-US"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en-US"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 Jobs that are the perfect match for </a:t>
            </a:r>
            <a:endParaRPr lang="en-US" sz="32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en-US"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2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you!</a:t>
            </a:r>
            <a:endParaRPr lang="en-US"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92730" y="609600"/>
            <a:ext cx="3406140" cy="2212622"/>
          </a:xfrm>
          <a:prstGeom prst="rect">
            <a:avLst/>
          </a:prstGeom>
        </p:spPr>
      </p:pic>
    </p:spTree>
    <p:extLst>
      <p:ext uri="{BB962C8B-B14F-4D97-AF65-F5344CB8AC3E}">
        <p14:creationId xmlns:p14="http://schemas.microsoft.com/office/powerpoint/2010/main" val="200868992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barn(inVertical)">
                                      <p:cBhvr>
                                        <p:cTn id="7" dur="500"/>
                                        <p:tgtEl>
                                          <p:spTgt spid="3">
                                            <p:txEl>
                                              <p:pRg st="3" end="3"/>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barn(inVertical)">
                                      <p:cBhvr>
                                        <p:cTn id="1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62000" y="4572000"/>
            <a:ext cx="7086600" cy="1600200"/>
          </a:xfrm>
        </p:spPr>
        <p:txBody>
          <a:bodyPr>
            <a:normAutofit/>
          </a:bodyPr>
          <a:lstStyle/>
          <a:p>
            <a:r>
              <a:rPr lang="en-US" dirty="0" smtClean="0"/>
              <a:t>How do we achieve this?</a:t>
            </a:r>
            <a:endParaRPr lang="en-US" dirty="0"/>
          </a:p>
        </p:txBody>
      </p:sp>
      <p:sp>
        <p:nvSpPr>
          <p:cNvPr id="5" name="Text Placeholder 4"/>
          <p:cNvSpPr>
            <a:spLocks noGrp="1"/>
          </p:cNvSpPr>
          <p:nvPr>
            <p:ph type="body" idx="1"/>
          </p:nvPr>
        </p:nvSpPr>
        <p:spPr/>
        <p:txBody>
          <a:bodyPr>
            <a:normAutofit/>
          </a:bodyPr>
          <a:lstStyle/>
          <a:p>
            <a:r>
              <a:rPr lang="en-US" dirty="0" smtClean="0"/>
              <a:t>Employees</a:t>
            </a:r>
            <a:endParaRPr lang="en-US" dirty="0"/>
          </a:p>
        </p:txBody>
      </p:sp>
      <p:sp>
        <p:nvSpPr>
          <p:cNvPr id="7" name="Text Placeholder 6"/>
          <p:cNvSpPr>
            <a:spLocks noGrp="1"/>
          </p:cNvSpPr>
          <p:nvPr>
            <p:ph type="body" sz="quarter" idx="3"/>
          </p:nvPr>
        </p:nvSpPr>
        <p:spPr/>
        <p:txBody>
          <a:bodyPr/>
          <a:lstStyle/>
          <a:p>
            <a:r>
              <a:rPr lang="en-US" dirty="0" smtClean="0"/>
              <a:t>Hiring Managers</a:t>
            </a:r>
            <a:endParaRPr lang="en-US" dirty="0"/>
          </a:p>
        </p:txBody>
      </p:sp>
      <p:pic>
        <p:nvPicPr>
          <p:cNvPr id="11" name="Content Placeholder 10"/>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4953000" y="1600200"/>
            <a:ext cx="2895600" cy="3001723"/>
          </a:xfrm>
        </p:spPr>
      </p:pic>
      <p:pic>
        <p:nvPicPr>
          <p:cNvPr id="10" name="Content Placeholder 9"/>
          <p:cNvPicPr>
            <a:picLocks noGrp="1" noChangeAspect="1"/>
          </p:cNvPicPr>
          <p:nvPr>
            <p:ph sz="half" idx="2"/>
          </p:nvPr>
        </p:nvPicPr>
        <p:blipFill rotWithShape="1">
          <a:blip r:embed="rId4" cstate="print">
            <a:extLst>
              <a:ext uri="{28A0092B-C50C-407E-A947-70E740481C1C}">
                <a14:useLocalDpi xmlns:a14="http://schemas.microsoft.com/office/drawing/2010/main" val="0"/>
              </a:ext>
            </a:extLst>
          </a:blip>
          <a:srcRect r="29080"/>
          <a:stretch/>
        </p:blipFill>
        <p:spPr>
          <a:xfrm>
            <a:off x="914400" y="1600200"/>
            <a:ext cx="3124200" cy="2936824"/>
          </a:xfrm>
        </p:spPr>
      </p:pic>
    </p:spTree>
    <p:extLst>
      <p:ext uri="{BB962C8B-B14F-4D97-AF65-F5344CB8AC3E}">
        <p14:creationId xmlns:p14="http://schemas.microsoft.com/office/powerpoint/2010/main" val="2992927806"/>
      </p:ext>
    </p:extLst>
  </p:cSld>
  <p:clrMapOvr>
    <a:masterClrMapping/>
  </p:clrMapOvr>
  <p:transition spd="slow">
    <p:cove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11545" y="584921"/>
            <a:ext cx="2726316" cy="2580524"/>
          </a:xfrm>
          <a:prstGeom prst="rect">
            <a:avLst/>
          </a:prstGeom>
        </p:spPr>
      </p:pic>
      <p:sp>
        <p:nvSpPr>
          <p:cNvPr id="6" name="Rectangle 5"/>
          <p:cNvSpPr/>
          <p:nvPr/>
        </p:nvSpPr>
        <p:spPr>
          <a:xfrm>
            <a:off x="662608" y="3684104"/>
            <a:ext cx="8024191" cy="2062103"/>
          </a:xfrm>
          <a:prstGeom prst="rect">
            <a:avLst/>
          </a:prstGeom>
        </p:spPr>
        <p:txBody>
          <a:bodyPr wrap="square">
            <a:spAutoFit/>
          </a:bodyPr>
          <a:lstStyle/>
          <a:p>
            <a:r>
              <a:rPr lang="en-US"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Q: When will you get notifications</a:t>
            </a:r>
            <a:r>
              <a:rPr lang="en-US" sz="32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endParaRPr lang="en-US"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en-US"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 When utilizing the Career Development </a:t>
            </a:r>
            <a:r>
              <a:rPr lang="en-US" sz="32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r>
              <a:rPr lang="en-US"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2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Portal </a:t>
            </a:r>
            <a:r>
              <a:rPr lang="en-US"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you will get Job </a:t>
            </a:r>
            <a:r>
              <a:rPr lang="en-US" sz="32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Notifications early</a:t>
            </a:r>
            <a:r>
              <a:rPr lang="en-US"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73593066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barn(inVertical)">
                                      <p:cBhvr>
                                        <p:cTn id="7" dur="500"/>
                                        <p:tgtEl>
                                          <p:spTgt spid="6">
                                            <p:txEl>
                                              <p:pRg st="2" end="2"/>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6">
                                            <p:txEl>
                                              <p:pRg st="3" end="3"/>
                                            </p:txEl>
                                          </p:spTgt>
                                        </p:tgtEl>
                                        <p:attrNameLst>
                                          <p:attrName>style.visibility</p:attrName>
                                        </p:attrNameLst>
                                      </p:cBhvr>
                                      <p:to>
                                        <p:strVal val="visible"/>
                                      </p:to>
                                    </p:set>
                                    <p:animEffect transition="in" filter="barn(inVertical)">
                                      <p:cBhvr>
                                        <p:cTn id="10"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62987" y="457200"/>
            <a:ext cx="3191155" cy="3004355"/>
          </a:xfrm>
          <a:prstGeom prst="rect">
            <a:avLst/>
          </a:prstGeom>
        </p:spPr>
      </p:pic>
      <p:sp>
        <p:nvSpPr>
          <p:cNvPr id="8" name="TextBox 7"/>
          <p:cNvSpPr txBox="1"/>
          <p:nvPr/>
        </p:nvSpPr>
        <p:spPr>
          <a:xfrm>
            <a:off x="763296" y="3657600"/>
            <a:ext cx="7390536" cy="2431435"/>
          </a:xfrm>
          <a:prstGeom prst="rect">
            <a:avLst/>
          </a:prstGeom>
          <a:noFill/>
        </p:spPr>
        <p:txBody>
          <a:bodyPr wrap="square" rtlCol="0">
            <a:spAutoFit/>
          </a:bodyPr>
          <a:lstStyle/>
          <a:p>
            <a:r>
              <a:rPr lang="en-US" sz="32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Q: How will you receive notifications?</a:t>
            </a:r>
            <a:endParaRPr lang="en-US" sz="24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US"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en-US" sz="32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A: You will be able to select to receive       </a:t>
            </a:r>
          </a:p>
          <a:p>
            <a:r>
              <a:rPr lang="en-US"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2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your notifications by text, email </a:t>
            </a:r>
          </a:p>
          <a:p>
            <a:r>
              <a:rPr lang="en-US"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2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and/or system notices.</a:t>
            </a:r>
            <a:endParaRPr lang="en-US"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22195559"/>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animEffect transition="in" filter="barn(inVertical)">
                                      <p:cBhvr>
                                        <p:cTn id="7" dur="500"/>
                                        <p:tgtEl>
                                          <p:spTgt spid="8">
                                            <p:txEl>
                                              <p:pRg st="2" end="2"/>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8">
                                            <p:txEl>
                                              <p:pRg st="3" end="3"/>
                                            </p:txEl>
                                          </p:spTgt>
                                        </p:tgtEl>
                                        <p:attrNameLst>
                                          <p:attrName>style.visibility</p:attrName>
                                        </p:attrNameLst>
                                      </p:cBhvr>
                                      <p:to>
                                        <p:strVal val="visible"/>
                                      </p:to>
                                    </p:set>
                                    <p:animEffect transition="in" filter="barn(inVertical)">
                                      <p:cBhvr>
                                        <p:cTn id="10" dur="500"/>
                                        <p:tgtEl>
                                          <p:spTgt spid="8">
                                            <p:txEl>
                                              <p:pRg st="3" end="3"/>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8">
                                            <p:txEl>
                                              <p:pRg st="4" end="4"/>
                                            </p:txEl>
                                          </p:spTgt>
                                        </p:tgtEl>
                                        <p:attrNameLst>
                                          <p:attrName>style.visibility</p:attrName>
                                        </p:attrNameLst>
                                      </p:cBhvr>
                                      <p:to>
                                        <p:strVal val="visible"/>
                                      </p:to>
                                    </p:set>
                                    <p:animEffect transition="in" filter="barn(inVertical)">
                                      <p:cBhvr>
                                        <p:cTn id="13"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62000" y="3505200"/>
            <a:ext cx="7543800" cy="2590799"/>
          </a:xfrm>
        </p:spPr>
        <p:txBody>
          <a:bodyPr>
            <a:normAutofit/>
          </a:bodyPr>
          <a:lstStyle/>
          <a:p>
            <a:pPr marL="342900" indent="-342900">
              <a:spcAft>
                <a:spcPts val="1200"/>
              </a:spcAft>
              <a:buFont typeface="Arial" panose="020B0604020202020204" pitchFamily="34" charset="0"/>
              <a:buChar char="•"/>
            </a:pPr>
            <a:r>
              <a:rPr lang="en-US" dirty="0" smtClean="0"/>
              <a:t>Retain employees by putting the tools in their hands for them to succeed and develop outside their current departments.</a:t>
            </a:r>
          </a:p>
          <a:p>
            <a:pPr marL="342900" indent="-342900">
              <a:spcAft>
                <a:spcPts val="1200"/>
              </a:spcAft>
              <a:buFont typeface="Arial" panose="020B0604020202020204" pitchFamily="34" charset="0"/>
              <a:buChar char="•"/>
            </a:pPr>
            <a:r>
              <a:rPr lang="en-US" dirty="0" smtClean="0"/>
              <a:t>Hiring managers can search and find people they might NEED on their teams.</a:t>
            </a:r>
            <a:endParaRPr lang="en-US" dirty="0"/>
          </a:p>
        </p:txBody>
      </p:sp>
      <p:pic>
        <p:nvPicPr>
          <p:cNvPr id="14" name="Content Placeholder 13"/>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3124200" y="609600"/>
            <a:ext cx="2743200" cy="2743200"/>
          </a:xfrm>
        </p:spPr>
      </p:pic>
    </p:spTree>
    <p:extLst>
      <p:ext uri="{BB962C8B-B14F-4D97-AF65-F5344CB8AC3E}">
        <p14:creationId xmlns:p14="http://schemas.microsoft.com/office/powerpoint/2010/main" val="403768339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Final Considerations</a:t>
            </a:r>
            <a:endParaRPr lang="en-US" dirty="0"/>
          </a:p>
        </p:txBody>
      </p:sp>
      <p:sp>
        <p:nvSpPr>
          <p:cNvPr id="3" name="TextBox 2"/>
          <p:cNvSpPr txBox="1"/>
          <p:nvPr/>
        </p:nvSpPr>
        <p:spPr>
          <a:xfrm>
            <a:off x="762000" y="653533"/>
            <a:ext cx="7543800" cy="5324535"/>
          </a:xfrm>
          <a:prstGeom prst="rect">
            <a:avLst/>
          </a:prstGeom>
          <a:noFill/>
        </p:spPr>
        <p:txBody>
          <a:bodyPr wrap="square" rtlCol="0">
            <a:spAutoFit/>
          </a:bodyPr>
          <a:lstStyle/>
          <a:p>
            <a:pPr marL="514350" indent="-514350">
              <a:spcAft>
                <a:spcPts val="2400"/>
              </a:spcAft>
              <a:buFont typeface="+mj-lt"/>
              <a:buAutoNum type="arabicPeriod"/>
            </a:pPr>
            <a:r>
              <a:rPr lang="en-US" sz="2800" dirty="0" smtClean="0">
                <a:latin typeface="Arial" panose="020B0604020202020204" pitchFamily="34" charset="0"/>
                <a:cs typeface="Arial" panose="020B0604020202020204" pitchFamily="34" charset="0"/>
              </a:rPr>
              <a:t>Allow for better focus on employee development.</a:t>
            </a:r>
          </a:p>
          <a:p>
            <a:pPr marL="514350" indent="-514350">
              <a:spcAft>
                <a:spcPts val="2400"/>
              </a:spcAft>
              <a:buFont typeface="+mj-lt"/>
              <a:buAutoNum type="arabicPeriod"/>
            </a:pPr>
            <a:r>
              <a:rPr lang="en-US" sz="2800" dirty="0" smtClean="0">
                <a:latin typeface="Arial" panose="020B0604020202020204" pitchFamily="34" charset="0"/>
                <a:cs typeface="Arial" panose="020B0604020202020204" pitchFamily="34" charset="0"/>
              </a:rPr>
              <a:t>Enable more informed decisions on transfers and promotions.</a:t>
            </a:r>
          </a:p>
          <a:p>
            <a:pPr marL="514350" indent="-514350">
              <a:spcAft>
                <a:spcPts val="2400"/>
              </a:spcAft>
              <a:buFont typeface="+mj-lt"/>
              <a:buAutoNum type="arabicPeriod"/>
            </a:pPr>
            <a:r>
              <a:rPr lang="en-US" sz="2800" dirty="0" smtClean="0">
                <a:latin typeface="Arial" panose="020B0604020202020204" pitchFamily="34" charset="0"/>
                <a:cs typeface="Arial" panose="020B0604020202020204" pitchFamily="34" charset="0"/>
              </a:rPr>
              <a:t>Increase communication and engagement of employees.</a:t>
            </a:r>
          </a:p>
          <a:p>
            <a:pPr marL="514350" indent="-514350">
              <a:spcAft>
                <a:spcPts val="2400"/>
              </a:spcAft>
              <a:buFont typeface="+mj-lt"/>
              <a:buAutoNum type="arabicPeriod"/>
            </a:pPr>
            <a:r>
              <a:rPr lang="en-US" sz="2800" dirty="0" smtClean="0">
                <a:latin typeface="Arial" panose="020B0604020202020204" pitchFamily="34" charset="0"/>
                <a:cs typeface="Arial" panose="020B0604020202020204" pitchFamily="34" charset="0"/>
              </a:rPr>
              <a:t>Promote greater </a:t>
            </a:r>
            <a:r>
              <a:rPr lang="en-US" sz="2800" dirty="0">
                <a:latin typeface="Arial" panose="020B0604020202020204" pitchFamily="34" charset="0"/>
                <a:cs typeface="Arial" panose="020B0604020202020204" pitchFamily="34" charset="0"/>
              </a:rPr>
              <a:t>job satisfaction and employee </a:t>
            </a:r>
            <a:r>
              <a:rPr lang="en-US" sz="2800" dirty="0" smtClean="0">
                <a:latin typeface="Arial" panose="020B0604020202020204" pitchFamily="34" charset="0"/>
                <a:cs typeface="Arial" panose="020B0604020202020204" pitchFamily="34" charset="0"/>
              </a:rPr>
              <a:t>longevity.</a:t>
            </a:r>
            <a:endParaRPr lang="en-US" sz="2800" dirty="0" smtClean="0"/>
          </a:p>
          <a:p>
            <a:pPr marL="342900" indent="-342900">
              <a:buFont typeface="+mj-lt"/>
              <a:buAutoNum type="arabicPeriod"/>
            </a:pPr>
            <a:endParaRPr lang="en-US" dirty="0" smtClean="0"/>
          </a:p>
          <a:p>
            <a:pPr marL="342900" indent="-342900">
              <a:buFont typeface="+mj-lt"/>
              <a:buAutoNum type="arabicPeriod"/>
            </a:pPr>
            <a:endParaRPr lang="en-US" dirty="0" smtClean="0"/>
          </a:p>
        </p:txBody>
      </p:sp>
    </p:spTree>
    <p:extLst>
      <p:ext uri="{BB962C8B-B14F-4D97-AF65-F5344CB8AC3E}">
        <p14:creationId xmlns:p14="http://schemas.microsoft.com/office/powerpoint/2010/main" val="3821385208"/>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7543800" cy="1600200"/>
          </a:xfrm>
        </p:spPr>
        <p:txBody>
          <a:bodyPr>
            <a:normAutofit fontScale="90000"/>
          </a:bodyPr>
          <a:lstStyle/>
          <a:p>
            <a:r>
              <a:rPr lang="en-US" dirty="0" smtClean="0"/>
              <a:t>Final Considerations (Cont.)</a:t>
            </a:r>
            <a:endParaRPr lang="en-US" dirty="0"/>
          </a:p>
        </p:txBody>
      </p:sp>
      <p:sp>
        <p:nvSpPr>
          <p:cNvPr id="3" name="Rectangle 2"/>
          <p:cNvSpPr/>
          <p:nvPr/>
        </p:nvSpPr>
        <p:spPr>
          <a:xfrm>
            <a:off x="847166" y="2753948"/>
            <a:ext cx="7467600" cy="2431435"/>
          </a:xfrm>
          <a:prstGeom prst="rect">
            <a:avLst/>
          </a:prstGeom>
        </p:spPr>
        <p:txBody>
          <a:bodyPr wrap="square">
            <a:spAutoFit/>
          </a:bodyPr>
          <a:lstStyle/>
          <a:p>
            <a:pPr marL="514350" indent="-514350">
              <a:spcAft>
                <a:spcPts val="2400"/>
              </a:spcAft>
              <a:buAutoNum type="arabicPeriod" startAt="5"/>
            </a:pPr>
            <a:r>
              <a:rPr lang="en-US" sz="2800" dirty="0" smtClean="0">
                <a:latin typeface="Arial" panose="020B0604020202020204" pitchFamily="34" charset="0"/>
                <a:cs typeface="Arial" panose="020B0604020202020204" pitchFamily="34" charset="0"/>
              </a:rPr>
              <a:t>Meet </a:t>
            </a:r>
            <a:r>
              <a:rPr lang="en-US" sz="2800" dirty="0">
                <a:latin typeface="Arial" panose="020B0604020202020204" pitchFamily="34" charset="0"/>
                <a:cs typeface="Arial" panose="020B0604020202020204" pitchFamily="34" charset="0"/>
              </a:rPr>
              <a:t>the expectations of today’s </a:t>
            </a:r>
            <a:r>
              <a:rPr lang="en-US" sz="2800" dirty="0" smtClean="0">
                <a:latin typeface="Arial" panose="020B0604020202020204" pitchFamily="34" charset="0"/>
                <a:cs typeface="Arial" panose="020B0604020202020204" pitchFamily="34" charset="0"/>
              </a:rPr>
              <a:t>technology savvy workforce.</a:t>
            </a:r>
          </a:p>
          <a:p>
            <a:pPr marL="514350" indent="-514350">
              <a:spcAft>
                <a:spcPts val="2400"/>
              </a:spcAft>
              <a:buAutoNum type="arabicPeriod" startAt="5"/>
            </a:pPr>
            <a:r>
              <a:rPr lang="en-US" sz="2800" dirty="0" smtClean="0">
                <a:latin typeface="Arial" panose="020B0604020202020204" pitchFamily="34" charset="0"/>
                <a:cs typeface="Arial" panose="020B0604020202020204" pitchFamily="34" charset="0"/>
              </a:rPr>
              <a:t>Help promote the company brand.</a:t>
            </a:r>
          </a:p>
          <a:p>
            <a:pPr marL="514350" indent="-514350">
              <a:spcAft>
                <a:spcPts val="2400"/>
              </a:spcAft>
              <a:buAutoNum type="arabicPeriod" startAt="5"/>
            </a:pPr>
            <a:r>
              <a:rPr lang="en-US" sz="2800" b="1" dirty="0" smtClean="0">
                <a:latin typeface="Arial" panose="020B0604020202020204" pitchFamily="34" charset="0"/>
                <a:cs typeface="Arial" panose="020B0604020202020204" pitchFamily="34" charset="0"/>
              </a:rPr>
              <a:t>Is doable!</a:t>
            </a:r>
            <a:endParaRPr lang="en-US" sz="2800" b="1" dirty="0">
              <a:latin typeface="Arial" panose="020B0604020202020204" pitchFamily="34" charset="0"/>
              <a:cs typeface="Arial" panose="020B0604020202020204" pitchFamily="34" charset="0"/>
            </a:endParaRPr>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10827" t="14658" r="9536" b="12689"/>
          <a:stretch/>
        </p:blipFill>
        <p:spPr>
          <a:xfrm>
            <a:off x="2209800" y="457199"/>
            <a:ext cx="4184275" cy="2237587"/>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6118" y="749462"/>
            <a:ext cx="1219200" cy="1219200"/>
          </a:xfrm>
          <a:prstGeom prst="rect">
            <a:avLst/>
          </a:prstGeom>
        </p:spPr>
      </p:pic>
    </p:spTree>
    <p:extLst>
      <p:ext uri="{BB962C8B-B14F-4D97-AF65-F5344CB8AC3E}">
        <p14:creationId xmlns:p14="http://schemas.microsoft.com/office/powerpoint/2010/main" val="201632982"/>
      </p:ext>
    </p:extLst>
  </p:cSld>
  <p:clrMapOvr>
    <a:masterClrMapping/>
  </p:clrMapOvr>
  <p:transition spd="slow">
    <p:cove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962400"/>
            <a:ext cx="7543800" cy="2209800"/>
          </a:xfrm>
        </p:spPr>
        <p:txBody>
          <a:bodyPr>
            <a:normAutofit fontScale="90000"/>
          </a:bodyPr>
          <a:lstStyle/>
          <a:p>
            <a:pPr algn="ctr">
              <a:lnSpc>
                <a:spcPct val="150000"/>
              </a:lnSpc>
            </a:pPr>
            <a:r>
              <a:rPr lang="en-US" dirty="0" smtClean="0">
                <a:solidFill>
                  <a:schemeClr val="tx1"/>
                </a:solidFill>
              </a:rPr>
              <a:t>We can build it!</a:t>
            </a:r>
            <a:br>
              <a:rPr lang="en-US" dirty="0" smtClean="0">
                <a:solidFill>
                  <a:schemeClr val="tx1"/>
                </a:solidFill>
              </a:rPr>
            </a:br>
            <a:r>
              <a:rPr lang="en-US" dirty="0" smtClean="0">
                <a:solidFill>
                  <a:schemeClr val="tx1"/>
                </a:solidFill>
              </a:rPr>
              <a:t>We have the technology!</a:t>
            </a:r>
            <a:endParaRPr lang="en-US" dirty="0">
              <a:solidFill>
                <a:schemeClr val="tx1"/>
              </a:solidFill>
            </a:endParaRPr>
          </a:p>
        </p:txBody>
      </p:sp>
      <p:pic>
        <p:nvPicPr>
          <p:cNvPr id="5" name="Content Placeholder 4"/>
          <p:cNvPicPr>
            <a:picLocks noGrp="1" noChangeAspect="1"/>
          </p:cNvPicPr>
          <p:nvPr>
            <p:ph idx="4294967295"/>
          </p:nvPr>
        </p:nvPicPr>
        <p:blipFill rotWithShape="1">
          <a:blip r:embed="rId2">
            <a:extLst>
              <a:ext uri="{28A0092B-C50C-407E-A947-70E740481C1C}">
                <a14:useLocalDpi xmlns:a14="http://schemas.microsoft.com/office/drawing/2010/main" val="0"/>
              </a:ext>
            </a:extLst>
          </a:blip>
          <a:srcRect l="2254" t="2414" r="3920"/>
          <a:stretch/>
        </p:blipFill>
        <p:spPr>
          <a:xfrm>
            <a:off x="2438400" y="609600"/>
            <a:ext cx="4173017" cy="3200400"/>
          </a:xfrm>
        </p:spPr>
      </p:pic>
    </p:spTree>
    <p:extLst>
      <p:ext uri="{BB962C8B-B14F-4D97-AF65-F5344CB8AC3E}">
        <p14:creationId xmlns:p14="http://schemas.microsoft.com/office/powerpoint/2010/main" val="415119044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9107" y="1894811"/>
            <a:ext cx="3666272" cy="3807283"/>
          </a:xfrm>
          <a:prstGeom prst="rect">
            <a:avLst/>
          </a:prstGeom>
        </p:spPr>
      </p:pic>
      <p:sp>
        <p:nvSpPr>
          <p:cNvPr id="2" name="Title 1"/>
          <p:cNvSpPr>
            <a:spLocks noGrp="1"/>
          </p:cNvSpPr>
          <p:nvPr>
            <p:ph type="title" idx="4294967295"/>
          </p:nvPr>
        </p:nvSpPr>
        <p:spPr>
          <a:xfrm>
            <a:off x="0" y="304800"/>
            <a:ext cx="8229600" cy="1143000"/>
          </a:xfrm>
        </p:spPr>
        <p:txBody>
          <a:bodyPr/>
          <a:lstStyle/>
          <a:p>
            <a:r>
              <a:rPr lang="en-US" dirty="0" smtClean="0"/>
              <a:t> </a:t>
            </a: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8630" y="579733"/>
            <a:ext cx="1167368" cy="1167368"/>
          </a:xfrm>
          <a:prstGeom prst="rect">
            <a:avLst/>
          </a:prstGeom>
        </p:spPr>
      </p:pic>
      <p:grpSp>
        <p:nvGrpSpPr>
          <p:cNvPr id="8" name="Group 7"/>
          <p:cNvGrpSpPr/>
          <p:nvPr/>
        </p:nvGrpSpPr>
        <p:grpSpPr>
          <a:xfrm>
            <a:off x="735921" y="1894811"/>
            <a:ext cx="3733046" cy="613747"/>
            <a:chOff x="1883229" y="1000372"/>
            <a:chExt cx="1066800" cy="522003"/>
          </a:xfrm>
          <a:scene3d>
            <a:camera prst="orthographicFront">
              <a:rot lat="0" lon="0" rev="0"/>
            </a:camera>
            <a:lightRig rig="soft" dir="t">
              <a:rot lat="0" lon="0" rev="0"/>
            </a:lightRig>
          </a:scene3d>
        </p:grpSpPr>
        <p:sp>
          <p:nvSpPr>
            <p:cNvPr id="5" name="Snip Diagonal Corner Rectangle 4"/>
            <p:cNvSpPr/>
            <p:nvPr/>
          </p:nvSpPr>
          <p:spPr>
            <a:xfrm>
              <a:off x="1883229" y="1000372"/>
              <a:ext cx="1066800" cy="522003"/>
            </a:xfrm>
            <a:prstGeom prst="roundRect">
              <a:avLst/>
            </a:prstGeom>
            <a:solidFill>
              <a:schemeClr val="accent5">
                <a:lumMod val="50000"/>
              </a:schemeClr>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50000"/>
                  </a:schemeClr>
                </a:solidFill>
              </a:endParaRPr>
            </a:p>
          </p:txBody>
        </p:sp>
        <p:sp>
          <p:nvSpPr>
            <p:cNvPr id="6" name="TextBox 5"/>
            <p:cNvSpPr txBox="1"/>
            <p:nvPr/>
          </p:nvSpPr>
          <p:spPr>
            <a:xfrm>
              <a:off x="2001762" y="1032642"/>
              <a:ext cx="829733" cy="434426"/>
            </a:xfrm>
            <a:prstGeom prst="roundRect">
              <a:avLst/>
            </a:prstGeom>
            <a:noFill/>
            <a:ln>
              <a:noFill/>
            </a:ln>
            <a:effectLst>
              <a:outerShdw blurRad="107950" dist="12700" dir="5400000" algn="ctr">
                <a:srgbClr val="000000"/>
              </a:outerShdw>
            </a:effectLst>
            <a:sp3d contourW="44450" prstMaterial="matte">
              <a:bevelT w="63500" h="63500" prst="artDeco"/>
              <a:contourClr>
                <a:srgbClr val="FFFFFF"/>
              </a:contourClr>
            </a:sp3d>
          </p:spPr>
          <p:txBody>
            <a:bodyPr wrap="square" rtlCol="0">
              <a:spAutoFit/>
            </a:bodyPr>
            <a:lstStyle/>
            <a:p>
              <a:pPr algn="ctr"/>
              <a:r>
                <a:rPr lang="en-US" sz="2400" dirty="0" smtClean="0">
                  <a:solidFill>
                    <a:schemeClr val="bg1"/>
                  </a:solidFill>
                  <a:latin typeface="Arial" panose="020B0604020202020204" pitchFamily="34" charset="0"/>
                  <a:cs typeface="Arial" panose="020B0604020202020204" pitchFamily="34" charset="0"/>
                </a:rPr>
                <a:t>Professional Profile</a:t>
              </a:r>
              <a:endParaRPr lang="en-US" sz="2400" dirty="0">
                <a:solidFill>
                  <a:schemeClr val="bg1"/>
                </a:solidFill>
                <a:latin typeface="Arial" panose="020B0604020202020204" pitchFamily="34" charset="0"/>
                <a:cs typeface="Arial" panose="020B0604020202020204" pitchFamily="34" charset="0"/>
              </a:endParaRPr>
            </a:p>
          </p:txBody>
        </p:sp>
      </p:grpSp>
      <p:grpSp>
        <p:nvGrpSpPr>
          <p:cNvPr id="42" name="Group 41"/>
          <p:cNvGrpSpPr/>
          <p:nvPr/>
        </p:nvGrpSpPr>
        <p:grpSpPr>
          <a:xfrm>
            <a:off x="723026" y="2554795"/>
            <a:ext cx="3733046" cy="613747"/>
            <a:chOff x="1883229" y="1044666"/>
            <a:chExt cx="1066800" cy="522003"/>
          </a:xfrm>
          <a:scene3d>
            <a:camera prst="orthographicFront">
              <a:rot lat="0" lon="0" rev="0"/>
            </a:camera>
            <a:lightRig rig="soft" dir="t">
              <a:rot lat="0" lon="0" rev="0"/>
            </a:lightRig>
          </a:scene3d>
        </p:grpSpPr>
        <p:sp>
          <p:nvSpPr>
            <p:cNvPr id="43" name="Snip Diagonal Corner Rectangle 42"/>
            <p:cNvSpPr/>
            <p:nvPr/>
          </p:nvSpPr>
          <p:spPr>
            <a:xfrm>
              <a:off x="1883229" y="1044666"/>
              <a:ext cx="1066800" cy="522003"/>
            </a:xfrm>
            <a:prstGeom prst="roundRect">
              <a:avLst/>
            </a:prstGeom>
            <a:solidFill>
              <a:schemeClr val="accent5">
                <a:lumMod val="50000"/>
              </a:schemeClr>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50000"/>
                  </a:schemeClr>
                </a:solidFill>
              </a:endParaRPr>
            </a:p>
          </p:txBody>
        </p:sp>
        <p:sp>
          <p:nvSpPr>
            <p:cNvPr id="44" name="TextBox 43"/>
            <p:cNvSpPr txBox="1"/>
            <p:nvPr/>
          </p:nvSpPr>
          <p:spPr>
            <a:xfrm>
              <a:off x="1886969" y="1098036"/>
              <a:ext cx="1059414" cy="434426"/>
            </a:xfrm>
            <a:prstGeom prst="roundRect">
              <a:avLst/>
            </a:prstGeom>
            <a:noFill/>
            <a:ln>
              <a:noFill/>
            </a:ln>
            <a:effectLst>
              <a:outerShdw blurRad="107950" dist="12700" dir="5400000" algn="ctr">
                <a:srgbClr val="000000"/>
              </a:outerShdw>
            </a:effectLst>
            <a:sp3d contourW="44450" prstMaterial="matte">
              <a:bevelT w="63500" h="63500" prst="artDeco"/>
              <a:contourClr>
                <a:srgbClr val="FFFFFF"/>
              </a:contourClr>
            </a:sp3d>
          </p:spPr>
          <p:txBody>
            <a:bodyPr wrap="square" rtlCol="0">
              <a:spAutoFit/>
            </a:bodyPr>
            <a:lstStyle/>
            <a:p>
              <a:pPr algn="ctr"/>
              <a:r>
                <a:rPr lang="en-US" sz="2400" dirty="0" smtClean="0">
                  <a:solidFill>
                    <a:schemeClr val="bg1"/>
                  </a:solidFill>
                  <a:latin typeface="Arial" panose="020B0604020202020204" pitchFamily="34" charset="0"/>
                  <a:cs typeface="Arial" panose="020B0604020202020204" pitchFamily="34" charset="0"/>
                </a:rPr>
                <a:t>Personal Career Plan</a:t>
              </a:r>
              <a:endParaRPr lang="en-US" sz="1400" dirty="0">
                <a:solidFill>
                  <a:schemeClr val="bg1"/>
                </a:solidFill>
                <a:latin typeface="Arial" panose="020B0604020202020204" pitchFamily="34" charset="0"/>
                <a:cs typeface="Arial" panose="020B0604020202020204" pitchFamily="34" charset="0"/>
              </a:endParaRPr>
            </a:p>
          </p:txBody>
        </p:sp>
      </p:grpSp>
      <p:grpSp>
        <p:nvGrpSpPr>
          <p:cNvPr id="49" name="Group 48"/>
          <p:cNvGrpSpPr/>
          <p:nvPr/>
        </p:nvGrpSpPr>
        <p:grpSpPr>
          <a:xfrm>
            <a:off x="736116" y="5295792"/>
            <a:ext cx="3757788" cy="613747"/>
            <a:chOff x="-1566163" y="2419576"/>
            <a:chExt cx="1066800" cy="522003"/>
          </a:xfrm>
          <a:scene3d>
            <a:camera prst="orthographicFront">
              <a:rot lat="0" lon="0" rev="0"/>
            </a:camera>
            <a:lightRig rig="soft" dir="t">
              <a:rot lat="0" lon="0" rev="0"/>
            </a:lightRig>
          </a:scene3d>
        </p:grpSpPr>
        <p:sp>
          <p:nvSpPr>
            <p:cNvPr id="50" name="Snip Diagonal Corner Rectangle 49"/>
            <p:cNvSpPr/>
            <p:nvPr/>
          </p:nvSpPr>
          <p:spPr>
            <a:xfrm>
              <a:off x="-1566163" y="2419576"/>
              <a:ext cx="1066800" cy="522003"/>
            </a:xfrm>
            <a:prstGeom prst="roundRect">
              <a:avLst/>
            </a:prstGeom>
            <a:solidFill>
              <a:schemeClr val="accent5">
                <a:lumMod val="50000"/>
              </a:schemeClr>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50000"/>
                  </a:schemeClr>
                </a:solidFill>
              </a:endParaRPr>
            </a:p>
          </p:txBody>
        </p:sp>
        <p:sp>
          <p:nvSpPr>
            <p:cNvPr id="51" name="TextBox 50"/>
            <p:cNvSpPr txBox="1"/>
            <p:nvPr/>
          </p:nvSpPr>
          <p:spPr>
            <a:xfrm>
              <a:off x="-1558777" y="2497171"/>
              <a:ext cx="1059414" cy="434426"/>
            </a:xfrm>
            <a:prstGeom prst="roundRect">
              <a:avLst/>
            </a:prstGeom>
            <a:noFill/>
            <a:ln>
              <a:noFill/>
            </a:ln>
            <a:effectLst>
              <a:outerShdw blurRad="107950" dist="12700" dir="5400000" algn="ctr">
                <a:srgbClr val="000000"/>
              </a:outerShdw>
            </a:effectLst>
            <a:sp3d contourW="44450" prstMaterial="matte">
              <a:bevelT w="63500" h="63500" prst="artDeco"/>
              <a:contourClr>
                <a:srgbClr val="FFFFFF"/>
              </a:contourClr>
            </a:sp3d>
          </p:spPr>
          <p:txBody>
            <a:bodyPr wrap="square" rtlCol="0">
              <a:spAutoFit/>
            </a:bodyPr>
            <a:lstStyle/>
            <a:p>
              <a:pPr algn="ctr"/>
              <a:r>
                <a:rPr lang="en-US" sz="2400" dirty="0" smtClean="0">
                  <a:solidFill>
                    <a:schemeClr val="bg1"/>
                  </a:solidFill>
                  <a:latin typeface="Arial" panose="020B0604020202020204" pitchFamily="34" charset="0"/>
                  <a:cs typeface="Arial" panose="020B0604020202020204" pitchFamily="34" charset="0"/>
                </a:rPr>
                <a:t>Job Notifications</a:t>
              </a:r>
              <a:endParaRPr lang="en-US" sz="2400" dirty="0">
                <a:solidFill>
                  <a:schemeClr val="bg1"/>
                </a:solidFill>
                <a:latin typeface="Arial" panose="020B0604020202020204" pitchFamily="34" charset="0"/>
                <a:cs typeface="Arial" panose="020B0604020202020204" pitchFamily="34" charset="0"/>
              </a:endParaRPr>
            </a:p>
          </p:txBody>
        </p:sp>
      </p:grpSp>
      <p:grpSp>
        <p:nvGrpSpPr>
          <p:cNvPr id="52" name="Group 51"/>
          <p:cNvGrpSpPr/>
          <p:nvPr/>
        </p:nvGrpSpPr>
        <p:grpSpPr>
          <a:xfrm>
            <a:off x="737662" y="3919389"/>
            <a:ext cx="3757788" cy="618623"/>
            <a:chOff x="1883229" y="990090"/>
            <a:chExt cx="1066800" cy="526150"/>
          </a:xfrm>
          <a:scene3d>
            <a:camera prst="orthographicFront">
              <a:rot lat="0" lon="0" rev="0"/>
            </a:camera>
            <a:lightRig rig="soft" dir="t">
              <a:rot lat="0" lon="0" rev="0"/>
            </a:lightRig>
          </a:scene3d>
        </p:grpSpPr>
        <p:sp>
          <p:nvSpPr>
            <p:cNvPr id="53" name="Snip Diagonal Corner Rectangle 52"/>
            <p:cNvSpPr/>
            <p:nvPr/>
          </p:nvSpPr>
          <p:spPr>
            <a:xfrm>
              <a:off x="1883229" y="990090"/>
              <a:ext cx="1066800" cy="522003"/>
            </a:xfrm>
            <a:prstGeom prst="roundRect">
              <a:avLst/>
            </a:prstGeom>
            <a:solidFill>
              <a:schemeClr val="accent5">
                <a:lumMod val="50000"/>
              </a:schemeClr>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50000"/>
                  </a:schemeClr>
                </a:solidFill>
              </a:endParaRPr>
            </a:p>
          </p:txBody>
        </p:sp>
        <p:sp>
          <p:nvSpPr>
            <p:cNvPr id="54" name="TextBox 53"/>
            <p:cNvSpPr txBox="1"/>
            <p:nvPr/>
          </p:nvSpPr>
          <p:spPr>
            <a:xfrm>
              <a:off x="1886381" y="1081814"/>
              <a:ext cx="1060373" cy="434426"/>
            </a:xfrm>
            <a:prstGeom prst="roundRect">
              <a:avLst/>
            </a:prstGeom>
            <a:noFill/>
            <a:ln>
              <a:noFill/>
            </a:ln>
            <a:effectLst>
              <a:outerShdw blurRad="107950" dist="12700" dir="5400000" algn="ctr">
                <a:srgbClr val="000000"/>
              </a:outerShdw>
            </a:effectLst>
            <a:sp3d contourW="44450" prstMaterial="matte">
              <a:bevelT w="63500" h="63500" prst="artDeco"/>
              <a:contourClr>
                <a:srgbClr val="FFFFFF"/>
              </a:contourClr>
            </a:sp3d>
          </p:spPr>
          <p:txBody>
            <a:bodyPr wrap="square" rtlCol="0">
              <a:spAutoFit/>
            </a:bodyPr>
            <a:lstStyle/>
            <a:p>
              <a:pPr algn="ctr"/>
              <a:r>
                <a:rPr lang="en-US" sz="2400" dirty="0" smtClean="0">
                  <a:solidFill>
                    <a:schemeClr val="bg1"/>
                  </a:solidFill>
                  <a:latin typeface="Arial" panose="020B0604020202020204" pitchFamily="34" charset="0"/>
                  <a:cs typeface="Arial" panose="020B0604020202020204" pitchFamily="34" charset="0"/>
                </a:rPr>
                <a:t>Online Training Record</a:t>
              </a:r>
              <a:endParaRPr lang="en-US" sz="2400" dirty="0">
                <a:solidFill>
                  <a:schemeClr val="bg1"/>
                </a:solidFill>
                <a:latin typeface="Arial" panose="020B0604020202020204" pitchFamily="34" charset="0"/>
                <a:cs typeface="Arial" panose="020B0604020202020204" pitchFamily="34" charset="0"/>
              </a:endParaRPr>
            </a:p>
          </p:txBody>
        </p:sp>
      </p:grpSp>
      <p:grpSp>
        <p:nvGrpSpPr>
          <p:cNvPr id="56" name="Group 55"/>
          <p:cNvGrpSpPr/>
          <p:nvPr/>
        </p:nvGrpSpPr>
        <p:grpSpPr>
          <a:xfrm>
            <a:off x="736115" y="4592593"/>
            <a:ext cx="3783804" cy="613747"/>
            <a:chOff x="1883229" y="990090"/>
            <a:chExt cx="1074186" cy="522003"/>
          </a:xfrm>
          <a:scene3d>
            <a:camera prst="orthographicFront">
              <a:rot lat="0" lon="0" rev="0"/>
            </a:camera>
            <a:lightRig rig="soft" dir="t">
              <a:rot lat="0" lon="0" rev="0"/>
            </a:lightRig>
          </a:scene3d>
        </p:grpSpPr>
        <p:sp>
          <p:nvSpPr>
            <p:cNvPr id="57" name="Snip Diagonal Corner Rectangle 56"/>
            <p:cNvSpPr/>
            <p:nvPr/>
          </p:nvSpPr>
          <p:spPr>
            <a:xfrm>
              <a:off x="1883229" y="990090"/>
              <a:ext cx="1066800" cy="522003"/>
            </a:xfrm>
            <a:prstGeom prst="roundRect">
              <a:avLst/>
            </a:prstGeom>
            <a:solidFill>
              <a:schemeClr val="accent5">
                <a:lumMod val="50000"/>
              </a:schemeClr>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50000"/>
                  </a:schemeClr>
                </a:solidFill>
              </a:endParaRPr>
            </a:p>
          </p:txBody>
        </p:sp>
        <p:sp>
          <p:nvSpPr>
            <p:cNvPr id="58" name="TextBox 57"/>
            <p:cNvSpPr txBox="1"/>
            <p:nvPr/>
          </p:nvSpPr>
          <p:spPr>
            <a:xfrm>
              <a:off x="1890615" y="1033878"/>
              <a:ext cx="1066800" cy="434426"/>
            </a:xfrm>
            <a:prstGeom prst="roundRect">
              <a:avLst/>
            </a:prstGeom>
            <a:noFill/>
            <a:ln>
              <a:noFill/>
            </a:ln>
            <a:effectLst>
              <a:outerShdw blurRad="107950" dist="12700" dir="5400000" algn="ctr">
                <a:srgbClr val="000000"/>
              </a:outerShdw>
            </a:effectLst>
            <a:sp3d contourW="44450" prstMaterial="matte">
              <a:bevelT w="63500" h="63500" prst="artDeco"/>
              <a:contourClr>
                <a:srgbClr val="FFFFFF"/>
              </a:contourClr>
            </a:sp3d>
          </p:spPr>
          <p:txBody>
            <a:bodyPr wrap="square" rtlCol="0">
              <a:spAutoFit/>
            </a:bodyPr>
            <a:lstStyle/>
            <a:p>
              <a:pPr algn="ctr"/>
              <a:r>
                <a:rPr lang="en-US" sz="2400" dirty="0" smtClean="0">
                  <a:solidFill>
                    <a:schemeClr val="bg1"/>
                  </a:solidFill>
                  <a:latin typeface="Arial" panose="020B0604020202020204" pitchFamily="34" charset="0"/>
                  <a:cs typeface="Arial" panose="020B0604020202020204" pitchFamily="34" charset="0"/>
                </a:rPr>
                <a:t>Job Readiness Help</a:t>
              </a:r>
              <a:endParaRPr lang="en-US" sz="2400" dirty="0">
                <a:solidFill>
                  <a:schemeClr val="bg1"/>
                </a:solidFill>
                <a:latin typeface="Arial" panose="020B0604020202020204" pitchFamily="34" charset="0"/>
                <a:cs typeface="Arial" panose="020B0604020202020204" pitchFamily="34" charset="0"/>
              </a:endParaRPr>
            </a:p>
          </p:txBody>
        </p:sp>
      </p:grpSp>
      <p:grpSp>
        <p:nvGrpSpPr>
          <p:cNvPr id="59" name="Group 58"/>
          <p:cNvGrpSpPr/>
          <p:nvPr/>
        </p:nvGrpSpPr>
        <p:grpSpPr>
          <a:xfrm>
            <a:off x="720975" y="3231527"/>
            <a:ext cx="3762939" cy="613747"/>
            <a:chOff x="1883229" y="990090"/>
            <a:chExt cx="1066800" cy="522003"/>
          </a:xfrm>
          <a:scene3d>
            <a:camera prst="orthographicFront">
              <a:rot lat="0" lon="0" rev="0"/>
            </a:camera>
            <a:lightRig rig="soft" dir="t">
              <a:rot lat="0" lon="0" rev="0"/>
            </a:lightRig>
          </a:scene3d>
        </p:grpSpPr>
        <p:sp>
          <p:nvSpPr>
            <p:cNvPr id="60" name="Snip Diagonal Corner Rectangle 59"/>
            <p:cNvSpPr/>
            <p:nvPr/>
          </p:nvSpPr>
          <p:spPr>
            <a:xfrm>
              <a:off x="1883229" y="990090"/>
              <a:ext cx="1066800" cy="522003"/>
            </a:xfrm>
            <a:prstGeom prst="roundRect">
              <a:avLst/>
            </a:prstGeom>
            <a:solidFill>
              <a:schemeClr val="accent5">
                <a:lumMod val="50000"/>
              </a:schemeClr>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50000"/>
                  </a:schemeClr>
                </a:solidFill>
              </a:endParaRPr>
            </a:p>
          </p:txBody>
        </p:sp>
        <p:sp>
          <p:nvSpPr>
            <p:cNvPr id="61" name="TextBox 60"/>
            <p:cNvSpPr txBox="1"/>
            <p:nvPr/>
          </p:nvSpPr>
          <p:spPr>
            <a:xfrm>
              <a:off x="1937706" y="1060240"/>
              <a:ext cx="992613" cy="434426"/>
            </a:xfrm>
            <a:prstGeom prst="roundRect">
              <a:avLst/>
            </a:prstGeom>
            <a:noFill/>
            <a:ln>
              <a:noFill/>
            </a:ln>
            <a:effectLst>
              <a:outerShdw blurRad="107950" dist="12700" dir="5400000" algn="ctr">
                <a:srgbClr val="000000"/>
              </a:outerShdw>
            </a:effectLst>
            <a:sp3d contourW="44450" prstMaterial="matte">
              <a:bevelT w="63500" h="63500" prst="artDeco"/>
              <a:contourClr>
                <a:srgbClr val="FFFFFF"/>
              </a:contourClr>
            </a:sp3d>
          </p:spPr>
          <p:txBody>
            <a:bodyPr wrap="square" rtlCol="0">
              <a:spAutoFit/>
            </a:bodyPr>
            <a:lstStyle/>
            <a:p>
              <a:pPr algn="ctr"/>
              <a:r>
                <a:rPr lang="en-US" sz="2400" dirty="0" smtClean="0">
                  <a:solidFill>
                    <a:schemeClr val="bg1"/>
                  </a:solidFill>
                  <a:latin typeface="Arial" panose="020B0604020202020204" pitchFamily="34" charset="0"/>
                  <a:cs typeface="Arial" panose="020B0604020202020204" pitchFamily="34" charset="0"/>
                </a:rPr>
                <a:t>Training &amp; Academies</a:t>
              </a:r>
              <a:endParaRPr lang="en-US" sz="2400" dirty="0">
                <a:solidFill>
                  <a:schemeClr val="bg1"/>
                </a:solidFill>
                <a:latin typeface="Arial" panose="020B0604020202020204" pitchFamily="34" charset="0"/>
                <a:cs typeface="Arial" panose="020B0604020202020204" pitchFamily="34" charset="0"/>
              </a:endParaRPr>
            </a:p>
          </p:txBody>
        </p:sp>
      </p:grpSp>
      <p:cxnSp>
        <p:nvCxnSpPr>
          <p:cNvPr id="35" name="Straight Connector 34"/>
          <p:cNvCxnSpPr/>
          <p:nvPr/>
        </p:nvCxnSpPr>
        <p:spPr>
          <a:xfrm>
            <a:off x="1985998" y="1465442"/>
            <a:ext cx="6243602"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981200" y="872120"/>
            <a:ext cx="6477000" cy="584775"/>
          </a:xfrm>
          <a:prstGeom prst="rect">
            <a:avLst/>
          </a:prstGeom>
          <a:noFill/>
        </p:spPr>
        <p:txBody>
          <a:bodyPr wrap="square" rtlCol="0">
            <a:spAutoFit/>
          </a:bodyPr>
          <a:lstStyle/>
          <a:p>
            <a:r>
              <a:rPr lang="en-US" sz="3200" b="1" dirty="0" smtClean="0">
                <a:latin typeface="Arial" panose="020B0604020202020204" pitchFamily="34" charset="0"/>
                <a:cs typeface="Arial" panose="020B0604020202020204" pitchFamily="34" charset="0"/>
              </a:rPr>
              <a:t>DHS Career Development Portal</a:t>
            </a:r>
            <a:endParaRPr lang="en-US" sz="3200" b="1" dirty="0">
              <a:latin typeface="Arial" panose="020B0604020202020204" pitchFamily="34" charset="0"/>
              <a:cs typeface="Arial" panose="020B0604020202020204" pitchFamily="34" charset="0"/>
            </a:endParaRPr>
          </a:p>
        </p:txBody>
      </p:sp>
      <p:sp>
        <p:nvSpPr>
          <p:cNvPr id="17" name="Rectangle 16"/>
          <p:cNvSpPr/>
          <p:nvPr/>
        </p:nvSpPr>
        <p:spPr>
          <a:xfrm rot="20654745">
            <a:off x="4858965" y="2155880"/>
            <a:ext cx="3104544" cy="923330"/>
          </a:xfrm>
          <a:prstGeom prst="rect">
            <a:avLst/>
          </a:prstGeom>
          <a:noFill/>
        </p:spPr>
        <p:txBody>
          <a:bodyPr wrap="square" lIns="91440" tIns="45720" rIns="91440" bIns="45720">
            <a:spAutoFit/>
          </a:bodyPr>
          <a:lstStyle/>
          <a:p>
            <a:pPr algn="ctr"/>
            <a:r>
              <a:rPr lang="en-US" sz="5400" b="1" dirty="0" smtClean="0">
                <a:ln w="10541" cmpd="sng">
                  <a:solidFill>
                    <a:schemeClr val="accent4">
                      <a:lumMod val="20000"/>
                      <a:lumOff val="80000"/>
                    </a:schemeClr>
                  </a:solidFill>
                  <a:prstDash val="solid"/>
                </a:ln>
                <a:solidFill>
                  <a:schemeClr val="accent4">
                    <a:lumMod val="50000"/>
                  </a:schemeClr>
                </a:solidFill>
                <a:latin typeface="Arial" panose="020B0604020202020204" pitchFamily="34" charset="0"/>
                <a:cs typeface="Arial" panose="020B0604020202020204" pitchFamily="34" charset="0"/>
              </a:rPr>
              <a:t>Explore</a:t>
            </a:r>
            <a:endParaRPr lang="en-US" sz="5400" b="1" dirty="0">
              <a:ln w="10541" cmpd="sng">
                <a:solidFill>
                  <a:schemeClr val="accent4">
                    <a:lumMod val="20000"/>
                    <a:lumOff val="80000"/>
                  </a:schemeClr>
                </a:solidFill>
                <a:prstDash val="solid"/>
              </a:ln>
              <a:solidFill>
                <a:schemeClr val="accent4">
                  <a:lumMod val="50000"/>
                </a:schemeClr>
              </a:solidFill>
              <a:latin typeface="Arial" panose="020B0604020202020204" pitchFamily="34" charset="0"/>
              <a:cs typeface="Arial" panose="020B0604020202020204" pitchFamily="34" charset="0"/>
            </a:endParaRPr>
          </a:p>
        </p:txBody>
      </p:sp>
      <p:sp>
        <p:nvSpPr>
          <p:cNvPr id="18" name="Rectangle 17"/>
          <p:cNvSpPr/>
          <p:nvPr/>
        </p:nvSpPr>
        <p:spPr>
          <a:xfrm rot="21425125">
            <a:off x="6203888" y="3047821"/>
            <a:ext cx="2229458" cy="923330"/>
          </a:xfrm>
          <a:prstGeom prst="rect">
            <a:avLst/>
          </a:prstGeom>
          <a:noFill/>
          <a:ln>
            <a:solidFill>
              <a:schemeClr val="bg1"/>
            </a:solidFill>
          </a:ln>
        </p:spPr>
        <p:txBody>
          <a:bodyPr wrap="square" lIns="91440" tIns="45720" rIns="91440" bIns="45720">
            <a:spAutoFit/>
          </a:bodyPr>
          <a:lstStyle/>
          <a:p>
            <a:pPr algn="ctr"/>
            <a:r>
              <a:rPr lang="en-US"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anose="020B0604020202020204" pitchFamily="34" charset="0"/>
                <a:cs typeface="Arial" panose="020B0604020202020204" pitchFamily="34" charset="0"/>
              </a:rPr>
              <a:t>Learn</a:t>
            </a:r>
            <a:endParaRPr lang="en-US"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anose="020B0604020202020204" pitchFamily="34" charset="0"/>
              <a:cs typeface="Arial" panose="020B0604020202020204" pitchFamily="34" charset="0"/>
            </a:endParaRPr>
          </a:p>
        </p:txBody>
      </p:sp>
      <p:sp>
        <p:nvSpPr>
          <p:cNvPr id="19" name="Rectangle 18"/>
          <p:cNvSpPr/>
          <p:nvPr/>
        </p:nvSpPr>
        <p:spPr>
          <a:xfrm rot="600621">
            <a:off x="5932773" y="4252878"/>
            <a:ext cx="1954381" cy="923330"/>
          </a:xfrm>
          <a:prstGeom prst="rect">
            <a:avLst/>
          </a:prstGeom>
          <a:noFill/>
          <a:ln>
            <a:solidFill>
              <a:schemeClr val="bg1"/>
            </a:solidFill>
          </a:ln>
        </p:spPr>
        <p:txBody>
          <a:bodyPr wrap="none" lIns="91440" tIns="45720" rIns="91440" bIns="45720">
            <a:spAutoFit/>
          </a:bodyPr>
          <a:lstStyle/>
          <a:p>
            <a:pPr algn="ctr"/>
            <a:r>
              <a:rPr lang="en-US" sz="5400" b="1" dirty="0" smtClean="0">
                <a:ln w="10541" cmpd="sng">
                  <a:solidFill>
                    <a:srgbClr val="7D7D7D">
                      <a:tint val="100000"/>
                      <a:shade val="100000"/>
                      <a:satMod val="110000"/>
                    </a:srgbClr>
                  </a:solidFill>
                  <a:prstDash val="solid"/>
                </a:ln>
                <a:solidFill>
                  <a:schemeClr val="tx1">
                    <a:lumMod val="95000"/>
                    <a:lumOff val="5000"/>
                  </a:schemeClr>
                </a:solidFill>
                <a:latin typeface="Arial" panose="020B0604020202020204" pitchFamily="34" charset="0"/>
                <a:cs typeface="Arial" panose="020B0604020202020204" pitchFamily="34" charset="0"/>
              </a:rPr>
              <a:t>Grow</a:t>
            </a:r>
            <a:endParaRPr lang="en-US" sz="5400" b="1" dirty="0">
              <a:ln w="10541" cmpd="sng">
                <a:solidFill>
                  <a:srgbClr val="7D7D7D">
                    <a:tint val="100000"/>
                    <a:shade val="100000"/>
                    <a:satMod val="110000"/>
                  </a:srgbClr>
                </a:solidFill>
                <a:prstDash val="solid"/>
              </a:ln>
              <a:solidFill>
                <a:schemeClr val="tx1">
                  <a:lumMod val="95000"/>
                  <a:lumOff val="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32597586"/>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70965" y="569099"/>
            <a:ext cx="7543800" cy="4955203"/>
          </a:xfrm>
          <a:prstGeom prst="rect">
            <a:avLst/>
          </a:prstGeom>
        </p:spPr>
        <p:txBody>
          <a:bodyPr wrap="square">
            <a:spAutoFit/>
          </a:bodyPr>
          <a:lstStyle/>
          <a:p>
            <a:pPr algn="ctr"/>
            <a:r>
              <a:rPr lang="en-US" b="1" dirty="0" smtClean="0">
                <a:latin typeface="Arial" panose="020B0604020202020204" pitchFamily="34" charset="0"/>
                <a:cs typeface="Arial" panose="020B0604020202020204" pitchFamily="34" charset="0"/>
              </a:rPr>
              <a:t>Sources</a:t>
            </a:r>
          </a:p>
          <a:p>
            <a:pPr algn="ctr"/>
            <a:endParaRPr lang="en-US" b="1" dirty="0">
              <a:latin typeface="Arial" panose="020B0604020202020204" pitchFamily="34" charset="0"/>
              <a:cs typeface="Arial" panose="020B0604020202020204" pitchFamily="34" charset="0"/>
            </a:endParaRPr>
          </a:p>
          <a:p>
            <a:pPr marL="457200" indent="-457200">
              <a:lnSpc>
                <a:spcPts val="2750"/>
              </a:lnSpc>
            </a:pPr>
            <a:r>
              <a:rPr lang="en-US" dirty="0">
                <a:latin typeface="Arial" panose="020B0604020202020204" pitchFamily="34" charset="0"/>
                <a:cs typeface="Arial" panose="020B0604020202020204" pitchFamily="34" charset="0"/>
              </a:rPr>
              <a:t>"A Career Development Portal." </a:t>
            </a:r>
            <a:r>
              <a:rPr lang="en-US" i="1" dirty="0" err="1">
                <a:latin typeface="Arial" panose="020B0604020202020204" pitchFamily="34" charset="0"/>
                <a:cs typeface="Arial" panose="020B0604020202020204" pitchFamily="34" charset="0"/>
              </a:rPr>
              <a:t>Addept</a:t>
            </a:r>
            <a:r>
              <a:rPr lang="en-US" i="1" dirty="0">
                <a:latin typeface="Arial" panose="020B0604020202020204" pitchFamily="34" charset="0"/>
                <a:cs typeface="Arial" panose="020B0604020202020204" pitchFamily="34" charset="0"/>
              </a:rPr>
              <a:t> Solutions</a:t>
            </a:r>
            <a:r>
              <a:rPr lang="en-US" dirty="0">
                <a:latin typeface="Arial" panose="020B0604020202020204" pitchFamily="34" charset="0"/>
                <a:cs typeface="Arial" panose="020B0604020202020204" pitchFamily="34" charset="0"/>
              </a:rPr>
              <a:t>, 2011, www.addept.com/downloads/pdf/ACareerDevelopmentPortal.pdf. Accessed May 2019. </a:t>
            </a:r>
          </a:p>
          <a:p>
            <a:pPr marL="457200" indent="-457200">
              <a:lnSpc>
                <a:spcPts val="2750"/>
              </a:lnSpc>
            </a:pPr>
            <a:r>
              <a:rPr lang="en-US" dirty="0">
                <a:latin typeface="Arial" panose="020B0604020202020204" pitchFamily="34" charset="0"/>
                <a:cs typeface="Arial" panose="020B0604020202020204" pitchFamily="34" charset="0"/>
              </a:rPr>
              <a:t>"Career Pathways at TDOT." </a:t>
            </a:r>
            <a:r>
              <a:rPr lang="en-US" i="1" dirty="0">
                <a:latin typeface="Arial" panose="020B0604020202020204" pitchFamily="34" charset="0"/>
                <a:cs typeface="Arial" panose="020B0604020202020204" pitchFamily="34" charset="0"/>
              </a:rPr>
              <a:t>Tennessee State Government - TN.gov</a:t>
            </a:r>
            <a:r>
              <a:rPr lang="en-US" dirty="0">
                <a:latin typeface="Arial" panose="020B0604020202020204" pitchFamily="34" charset="0"/>
                <a:cs typeface="Arial" panose="020B0604020202020204" pitchFamily="34" charset="0"/>
              </a:rPr>
              <a:t>, www.tn.gov/tdot/human-resources-home/tdot-careers/career-pathways-at-tdot.html. Accessed June 2019. </a:t>
            </a:r>
          </a:p>
          <a:p>
            <a:pPr marL="457200" indent="-457200">
              <a:lnSpc>
                <a:spcPts val="2750"/>
              </a:lnSpc>
            </a:pPr>
            <a:r>
              <a:rPr lang="en-US" dirty="0">
                <a:latin typeface="Arial" panose="020B0604020202020204" pitchFamily="34" charset="0"/>
                <a:cs typeface="Arial" panose="020B0604020202020204" pitchFamily="34" charset="0"/>
              </a:rPr>
              <a:t>"Career Portals &amp; Toolkits Overview." </a:t>
            </a:r>
            <a:r>
              <a:rPr lang="en-US" i="1" dirty="0" err="1">
                <a:latin typeface="Arial" panose="020B0604020202020204" pitchFamily="34" charset="0"/>
                <a:cs typeface="Arial" panose="020B0604020202020204" pitchFamily="34" charset="0"/>
              </a:rPr>
              <a:t>MasteryWorks</a:t>
            </a:r>
            <a:r>
              <a:rPr lang="en-US" i="1" dirty="0">
                <a:latin typeface="Arial" panose="020B0604020202020204" pitchFamily="34" charset="0"/>
                <a:cs typeface="Arial" panose="020B0604020202020204" pitchFamily="34" charset="0"/>
              </a:rPr>
              <a:t> Career Development Solutions</a:t>
            </a:r>
            <a:r>
              <a:rPr lang="en-US" dirty="0">
                <a:latin typeface="Arial" panose="020B0604020202020204" pitchFamily="34" charset="0"/>
                <a:cs typeface="Arial" panose="020B0604020202020204" pitchFamily="34" charset="0"/>
              </a:rPr>
              <a:t>, www.masteryworks.com/newsite/toolkits-portals/toolkits_overview.htm. Accessed May 2019. </a:t>
            </a:r>
          </a:p>
          <a:p>
            <a:pPr marL="457200" indent="-457200">
              <a:lnSpc>
                <a:spcPts val="2750"/>
              </a:lnSpc>
            </a:pPr>
            <a:r>
              <a:rPr lang="en-US" dirty="0">
                <a:latin typeface="Arial" panose="020B0604020202020204" pitchFamily="34" charset="0"/>
                <a:cs typeface="Arial" panose="020B0604020202020204" pitchFamily="34" charset="0"/>
              </a:rPr>
              <a:t>"DHS Mission, Vision and Core Values." </a:t>
            </a:r>
            <a:r>
              <a:rPr lang="en-US" i="1" dirty="0">
                <a:latin typeface="Arial" panose="020B0604020202020204" pitchFamily="34" charset="0"/>
                <a:cs typeface="Arial" panose="020B0604020202020204" pitchFamily="34" charset="0"/>
              </a:rPr>
              <a:t>Tennessee State Government - TN.gov</a:t>
            </a:r>
            <a:r>
              <a:rPr lang="en-US" dirty="0">
                <a:latin typeface="Arial" panose="020B0604020202020204" pitchFamily="34" charset="0"/>
                <a:cs typeface="Arial" panose="020B0604020202020204" pitchFamily="34" charset="0"/>
              </a:rPr>
              <a:t>, www.tn.gov/humanservices/dhs-mission.html. Accessed June 2019. </a:t>
            </a:r>
          </a:p>
        </p:txBody>
      </p:sp>
    </p:spTree>
    <p:extLst>
      <p:ext uri="{BB962C8B-B14F-4D97-AF65-F5344CB8AC3E}">
        <p14:creationId xmlns:p14="http://schemas.microsoft.com/office/powerpoint/2010/main" val="232790828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79929" y="762000"/>
            <a:ext cx="7467600" cy="4401205"/>
          </a:xfrm>
          <a:prstGeom prst="rect">
            <a:avLst/>
          </a:prstGeom>
        </p:spPr>
        <p:txBody>
          <a:bodyPr wrap="square">
            <a:spAutoFit/>
          </a:bodyPr>
          <a:lstStyle/>
          <a:p>
            <a:pPr marL="457200" indent="-457200">
              <a:lnSpc>
                <a:spcPts val="2750"/>
              </a:lnSpc>
            </a:pPr>
            <a:r>
              <a:rPr lang="en-US" dirty="0">
                <a:latin typeface="Arial" panose="020B0604020202020204" pitchFamily="34" charset="0"/>
                <a:cs typeface="Arial" panose="020B0604020202020204" pitchFamily="34" charset="0"/>
              </a:rPr>
              <a:t>Karl, Tom, and </a:t>
            </a:r>
            <a:r>
              <a:rPr lang="en-US" dirty="0" err="1">
                <a:latin typeface="Arial" panose="020B0604020202020204" pitchFamily="34" charset="0"/>
                <a:cs typeface="Arial" panose="020B0604020202020204" pitchFamily="34" charset="0"/>
              </a:rPr>
              <a:t>Caela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Ferren</a:t>
            </a:r>
            <a:r>
              <a:rPr lang="en-US" dirty="0">
                <a:latin typeface="Arial" panose="020B0604020202020204" pitchFamily="34" charset="0"/>
                <a:cs typeface="Arial" panose="020B0604020202020204" pitchFamily="34" charset="0"/>
              </a:rPr>
              <a:t>. "A Foundation for Career Conversations: Career Development Portals." </a:t>
            </a:r>
            <a:r>
              <a:rPr lang="en-US" i="1" dirty="0" err="1">
                <a:latin typeface="Arial" panose="020B0604020202020204" pitchFamily="34" charset="0"/>
                <a:cs typeface="Arial" panose="020B0604020202020204" pitchFamily="34" charset="0"/>
              </a:rPr>
              <a:t>MasteryWorks</a:t>
            </a:r>
            <a:r>
              <a:rPr lang="en-US" i="1" dirty="0">
                <a:latin typeface="Arial" panose="020B0604020202020204" pitchFamily="34" charset="0"/>
                <a:cs typeface="Arial" panose="020B0604020202020204" pitchFamily="34" charset="0"/>
              </a:rPr>
              <a:t> Home Page</a:t>
            </a:r>
            <a:r>
              <a:rPr lang="en-US" dirty="0">
                <a:latin typeface="Arial" panose="020B0604020202020204" pitchFamily="34" charset="0"/>
                <a:cs typeface="Arial" panose="020B0604020202020204" pitchFamily="34" charset="0"/>
              </a:rPr>
              <a:t>, 2009, www.masteryworks.com/newsite/clientimpact/impact_archives_may09.htm. Accessed May 2019. </a:t>
            </a:r>
          </a:p>
          <a:p>
            <a:pPr marL="457200" indent="-457200">
              <a:lnSpc>
                <a:spcPts val="2750"/>
              </a:lnSpc>
            </a:pPr>
            <a:r>
              <a:rPr lang="en-US" dirty="0" err="1">
                <a:latin typeface="Arial" panose="020B0604020202020204" pitchFamily="34" charset="0"/>
                <a:cs typeface="Arial" panose="020B0604020202020204" pitchFamily="34" charset="0"/>
              </a:rPr>
              <a:t>Mcilvaine</a:t>
            </a:r>
            <a:r>
              <a:rPr lang="en-US" dirty="0">
                <a:latin typeface="Arial" panose="020B0604020202020204" pitchFamily="34" charset="0"/>
                <a:cs typeface="Arial" panose="020B0604020202020204" pitchFamily="34" charset="0"/>
              </a:rPr>
              <a:t>, Andrew R. "Facebook Unveils New Career-Development Portal." </a:t>
            </a:r>
            <a:r>
              <a:rPr lang="en-US" i="1" dirty="0">
                <a:latin typeface="Arial" panose="020B0604020202020204" pitchFamily="34" charset="0"/>
                <a:cs typeface="Arial" panose="020B0604020202020204" pitchFamily="34" charset="0"/>
              </a:rPr>
              <a:t>HRExecutive.com</a:t>
            </a:r>
            <a:r>
              <a:rPr lang="en-US" dirty="0">
                <a:latin typeface="Arial" panose="020B0604020202020204" pitchFamily="34" charset="0"/>
                <a:cs typeface="Arial" panose="020B0604020202020204" pitchFamily="34" charset="0"/>
              </a:rPr>
              <a:t>, 14 Nov. 2018, hrexecutive.com/</a:t>
            </a:r>
            <a:r>
              <a:rPr lang="en-US" dirty="0" err="1">
                <a:latin typeface="Arial" panose="020B0604020202020204" pitchFamily="34" charset="0"/>
                <a:cs typeface="Arial" panose="020B0604020202020204" pitchFamily="34" charset="0"/>
              </a:rPr>
              <a:t>facebook</a:t>
            </a:r>
            <a:r>
              <a:rPr lang="en-US" dirty="0">
                <a:latin typeface="Arial" panose="020B0604020202020204" pitchFamily="34" charset="0"/>
                <a:cs typeface="Arial" panose="020B0604020202020204" pitchFamily="34" charset="0"/>
              </a:rPr>
              <a:t>-unveils-new-career-development-portal/. Accessed 6 June 2019. </a:t>
            </a:r>
          </a:p>
          <a:p>
            <a:pPr marL="457200" indent="-457200">
              <a:lnSpc>
                <a:spcPts val="2750"/>
              </a:lnSpc>
            </a:pPr>
            <a:r>
              <a:rPr lang="en-US" dirty="0">
                <a:latin typeface="Arial" panose="020B0604020202020204" pitchFamily="34" charset="0"/>
                <a:cs typeface="Arial" panose="020B0604020202020204" pitchFamily="34" charset="0"/>
              </a:rPr>
              <a:t>"Online Training Record." </a:t>
            </a:r>
            <a:r>
              <a:rPr lang="en-US" i="1" dirty="0">
                <a:latin typeface="Arial" panose="020B0604020202020204" pitchFamily="34" charset="0"/>
                <a:cs typeface="Arial" panose="020B0604020202020204" pitchFamily="34" charset="0"/>
              </a:rPr>
              <a:t>Edison</a:t>
            </a:r>
            <a:r>
              <a:rPr lang="en-US" dirty="0">
                <a:latin typeface="Arial" panose="020B0604020202020204" pitchFamily="34" charset="0"/>
                <a:cs typeface="Arial" panose="020B0604020202020204" pitchFamily="34" charset="0"/>
              </a:rPr>
              <a:t>, State of Tennessee, sso.edison.tn.gov/</a:t>
            </a:r>
            <a:r>
              <a:rPr lang="en-US" dirty="0" err="1">
                <a:latin typeface="Arial" panose="020B0604020202020204" pitchFamily="34" charset="0"/>
                <a:cs typeface="Arial" panose="020B0604020202020204" pitchFamily="34" charset="0"/>
              </a:rPr>
              <a:t>psp</a:t>
            </a:r>
            <a:r>
              <a:rPr lang="en-US" dirty="0">
                <a:latin typeface="Arial" panose="020B0604020202020204" pitchFamily="34" charset="0"/>
                <a:cs typeface="Arial" panose="020B0604020202020204" pitchFamily="34" charset="0"/>
              </a:rPr>
              <a:t>/</a:t>
            </a:r>
            <a:r>
              <a:rPr lang="en-US" dirty="0" err="1">
                <a:latin typeface="Arial" panose="020B0604020202020204" pitchFamily="34" charset="0"/>
                <a:cs typeface="Arial" panose="020B0604020202020204" pitchFamily="34" charset="0"/>
              </a:rPr>
              <a:t>paprd</a:t>
            </a:r>
            <a:r>
              <a:rPr lang="en-US" dirty="0">
                <a:latin typeface="Arial" panose="020B0604020202020204" pitchFamily="34" charset="0"/>
                <a:cs typeface="Arial" panose="020B0604020202020204" pitchFamily="34" charset="0"/>
              </a:rPr>
              <a:t>/EMPLOYEE/EMPL/s/WEBLIB_PTAL.ISCRIPT1.FieldFormula.IScript_PTAL_DASHBOARD?tab=ESS_WORKCENTER. Accessed June 2019. </a:t>
            </a:r>
            <a:endParaRPr lang="en-US" dirty="0"/>
          </a:p>
        </p:txBody>
      </p:sp>
    </p:spTree>
    <p:extLst>
      <p:ext uri="{BB962C8B-B14F-4D97-AF65-F5344CB8AC3E}">
        <p14:creationId xmlns:p14="http://schemas.microsoft.com/office/powerpoint/2010/main" val="95839276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6482" y="556315"/>
            <a:ext cx="7543800" cy="5119350"/>
          </a:xfrm>
          <a:prstGeom prst="rect">
            <a:avLst/>
          </a:prstGeom>
        </p:spPr>
        <p:txBody>
          <a:bodyPr wrap="square">
            <a:spAutoFit/>
          </a:bodyPr>
          <a:lstStyle/>
          <a:p>
            <a:pPr marL="457200" indent="-457200">
              <a:lnSpc>
                <a:spcPts val="2750"/>
              </a:lnSpc>
            </a:pPr>
            <a:r>
              <a:rPr lang="en-US" dirty="0">
                <a:latin typeface="Arial" panose="020B0604020202020204" pitchFamily="34" charset="0"/>
                <a:cs typeface="Arial" panose="020B0604020202020204" pitchFamily="34" charset="0"/>
              </a:rPr>
              <a:t>Plummer, Brad. "Only 27 percent of college grads have a job related to their major." </a:t>
            </a:r>
            <a:r>
              <a:rPr lang="en-US" i="1" dirty="0">
                <a:latin typeface="Arial" panose="020B0604020202020204" pitchFamily="34" charset="0"/>
                <a:cs typeface="Arial" panose="020B0604020202020204" pitchFamily="34" charset="0"/>
              </a:rPr>
              <a:t>The Washington Post</a:t>
            </a:r>
            <a:r>
              <a:rPr lang="en-US" dirty="0">
                <a:latin typeface="Arial" panose="020B0604020202020204" pitchFamily="34" charset="0"/>
                <a:cs typeface="Arial" panose="020B0604020202020204" pitchFamily="34" charset="0"/>
              </a:rPr>
              <a:t>, WP Company, 20 May 2013, www.washingtonpost.com/news/wonk/wp/2013/05/20/only-27-percent-of-college-grads-have-a-job-related-to-their-major/?utm_term=.365031e72915&amp;noredirect=on. Accessed June 2019. </a:t>
            </a:r>
          </a:p>
          <a:p>
            <a:pPr marL="457200" indent="-457200">
              <a:lnSpc>
                <a:spcPts val="2750"/>
              </a:lnSpc>
            </a:pPr>
            <a:r>
              <a:rPr lang="en-US" dirty="0" err="1">
                <a:latin typeface="Arial" panose="020B0604020202020204" pitchFamily="34" charset="0"/>
                <a:cs typeface="Arial" panose="020B0604020202020204" pitchFamily="34" charset="0"/>
              </a:rPr>
              <a:t>Wellins</a:t>
            </a:r>
            <a:r>
              <a:rPr lang="en-US" dirty="0">
                <a:latin typeface="Arial" panose="020B0604020202020204" pitchFamily="34" charset="0"/>
                <a:cs typeface="Arial" panose="020B0604020202020204" pitchFamily="34" charset="0"/>
              </a:rPr>
              <a:t>, Richard S., et al. "Nine Best Practices of Effective Talent Management." </a:t>
            </a:r>
            <a:r>
              <a:rPr lang="en-US" i="1" dirty="0">
                <a:latin typeface="Arial" panose="020B0604020202020204" pitchFamily="34" charset="0"/>
                <a:cs typeface="Arial" panose="020B0604020202020204" pitchFamily="34" charset="0"/>
              </a:rPr>
              <a:t>DDI | Leadership Development &amp; Assessment | DDI</a:t>
            </a:r>
            <a:r>
              <a:rPr lang="en-US" dirty="0">
                <a:latin typeface="Arial" panose="020B0604020202020204" pitchFamily="34" charset="0"/>
                <a:cs typeface="Arial" panose="020B0604020202020204" pitchFamily="34" charset="0"/>
              </a:rPr>
              <a:t>, 2009, www.ddiworld.com/resources/library/white-papers-monographs/nine-best-practices-of-effective-talent-management. Accessed May 2019. </a:t>
            </a:r>
          </a:p>
          <a:p>
            <a:pPr marL="457200" indent="-457200">
              <a:lnSpc>
                <a:spcPts val="2750"/>
              </a:lnSpc>
            </a:pPr>
            <a:r>
              <a:rPr lang="en-US" dirty="0" err="1">
                <a:latin typeface="Arial" panose="020B0604020202020204" pitchFamily="34" charset="0"/>
                <a:cs typeface="Arial" panose="020B0604020202020204" pitchFamily="34" charset="0"/>
              </a:rPr>
              <a:t>Younas</a:t>
            </a:r>
            <a:r>
              <a:rPr lang="en-US" dirty="0">
                <a:latin typeface="Arial" panose="020B0604020202020204" pitchFamily="34" charset="0"/>
                <a:cs typeface="Arial" panose="020B0604020202020204" pitchFamily="34" charset="0"/>
              </a:rPr>
              <a:t>, Muhammad. "Seven Reasons Why A Career Portal Solution Needs To Be Your Top Priority." </a:t>
            </a:r>
            <a:r>
              <a:rPr lang="en-US" i="1" dirty="0">
                <a:latin typeface="Arial" panose="020B0604020202020204" pitchFamily="34" charset="0"/>
                <a:cs typeface="Arial" panose="020B0604020202020204" pitchFamily="34" charset="0"/>
              </a:rPr>
              <a:t>Entrepreneur</a:t>
            </a:r>
            <a:r>
              <a:rPr lang="en-US" dirty="0">
                <a:latin typeface="Arial" panose="020B0604020202020204" pitchFamily="34" charset="0"/>
                <a:cs typeface="Arial" panose="020B0604020202020204" pitchFamily="34" charset="0"/>
              </a:rPr>
              <a:t>, 27 June 2017, www.entrepreneur.com/article/297319. Accessed 3 June 2019.</a:t>
            </a:r>
            <a:endParaRPr lang="en-US" dirty="0"/>
          </a:p>
        </p:txBody>
      </p:sp>
    </p:spTree>
    <p:extLst>
      <p:ext uri="{BB962C8B-B14F-4D97-AF65-F5344CB8AC3E}">
        <p14:creationId xmlns:p14="http://schemas.microsoft.com/office/powerpoint/2010/main" val="399867313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38200" y="838200"/>
            <a:ext cx="7315200" cy="5801588"/>
          </a:xfrm>
          <a:prstGeom prst="rect">
            <a:avLst/>
          </a:prstGeom>
          <a:noFill/>
        </p:spPr>
        <p:txBody>
          <a:bodyPr wrap="square" rtlCol="0">
            <a:spAutoFit/>
          </a:bodyPr>
          <a:lstStyle/>
          <a:p>
            <a:pPr algn="ctr"/>
            <a:r>
              <a:rPr lang="en-US" b="1" dirty="0" smtClean="0">
                <a:latin typeface="Arial" panose="020B0604020202020204" pitchFamily="34" charset="0"/>
                <a:cs typeface="Arial" panose="020B0604020202020204" pitchFamily="34" charset="0"/>
              </a:rPr>
              <a:t>Departmental Contacts</a:t>
            </a:r>
          </a:p>
          <a:p>
            <a:pPr indent="-457200"/>
            <a:endParaRPr lang="en-US" dirty="0">
              <a:latin typeface="Arial" panose="020B0604020202020204" pitchFamily="34" charset="0"/>
              <a:cs typeface="Arial" panose="020B0604020202020204" pitchFamily="34" charset="0"/>
            </a:endParaRPr>
          </a:p>
          <a:p>
            <a:pPr indent="-457200">
              <a:spcAft>
                <a:spcPts val="600"/>
              </a:spcAft>
            </a:pPr>
            <a:r>
              <a:rPr lang="en-US" dirty="0" smtClean="0">
                <a:latin typeface="Arial" panose="020B0604020202020204" pitchFamily="34" charset="0"/>
                <a:cs typeface="Arial" panose="020B0604020202020204" pitchFamily="34" charset="0"/>
              </a:rPr>
              <a:t>Delores G. Stokes – Director, Office of Talent Management, Learning   </a:t>
            </a:r>
          </a:p>
          <a:p>
            <a:pPr indent="-457200">
              <a:spcAft>
                <a:spcPts val="600"/>
              </a:spcAft>
            </a:pP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    and Development</a:t>
            </a:r>
          </a:p>
          <a:p>
            <a:pPr indent="-457200">
              <a:spcAft>
                <a:spcPts val="600"/>
              </a:spcAft>
            </a:pPr>
            <a:r>
              <a:rPr lang="en-US" dirty="0" smtClean="0">
                <a:latin typeface="Arial" panose="020B0604020202020204" pitchFamily="34" charset="0"/>
                <a:cs typeface="Arial" panose="020B0604020202020204" pitchFamily="34" charset="0"/>
              </a:rPr>
              <a:t>Devin Stone – Director of Communications, Public Information and </a:t>
            </a:r>
          </a:p>
          <a:p>
            <a:pPr indent="-457200">
              <a:spcAft>
                <a:spcPts val="600"/>
              </a:spcAft>
            </a:pP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    Legislative Office</a:t>
            </a:r>
          </a:p>
          <a:p>
            <a:pPr indent="-457200">
              <a:spcAft>
                <a:spcPts val="600"/>
              </a:spcAft>
            </a:pPr>
            <a:r>
              <a:rPr lang="en-US" dirty="0" smtClean="0">
                <a:latin typeface="Arial" panose="020B0604020202020204" pitchFamily="34" charset="0"/>
                <a:cs typeface="Arial" panose="020B0604020202020204" pitchFamily="34" charset="0"/>
              </a:rPr>
              <a:t>Kevin V. Wesley – Assistant Director, Office of Talent Management, </a:t>
            </a:r>
          </a:p>
          <a:p>
            <a:pPr indent="-457200">
              <a:spcAft>
                <a:spcPts val="600"/>
              </a:spcAft>
            </a:pP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    Learning and Development</a:t>
            </a:r>
          </a:p>
          <a:p>
            <a:pPr indent="-457200">
              <a:spcAft>
                <a:spcPts val="600"/>
              </a:spcAft>
            </a:pPr>
            <a:r>
              <a:rPr lang="en-US" dirty="0" smtClean="0">
                <a:latin typeface="Arial" panose="020B0604020202020204" pitchFamily="34" charset="0"/>
                <a:cs typeface="Arial" panose="020B0604020202020204" pitchFamily="34" charset="0"/>
              </a:rPr>
              <a:t>Kimberly </a:t>
            </a:r>
            <a:r>
              <a:rPr lang="en-US" dirty="0" err="1" smtClean="0">
                <a:latin typeface="Arial" panose="020B0604020202020204" pitchFamily="34" charset="0"/>
                <a:cs typeface="Arial" panose="020B0604020202020204" pitchFamily="34" charset="0"/>
              </a:rPr>
              <a:t>Mantlo</a:t>
            </a:r>
            <a:r>
              <a:rPr lang="en-US" dirty="0" smtClean="0">
                <a:latin typeface="Arial" panose="020B0604020202020204" pitchFamily="34" charset="0"/>
                <a:cs typeface="Arial" panose="020B0604020202020204" pitchFamily="34" charset="0"/>
              </a:rPr>
              <a:t> – HR Program Director 4, Department of Human </a:t>
            </a:r>
          </a:p>
          <a:p>
            <a:pPr indent="-457200">
              <a:spcAft>
                <a:spcPts val="600"/>
              </a:spcAft>
            </a:pP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    Resources</a:t>
            </a:r>
          </a:p>
          <a:p>
            <a:pPr indent="-457200">
              <a:spcAft>
                <a:spcPts val="600"/>
              </a:spcAft>
            </a:pPr>
            <a:r>
              <a:rPr lang="en-US" dirty="0" err="1" smtClean="0">
                <a:latin typeface="Arial" panose="020B0604020202020204" pitchFamily="34" charset="0"/>
                <a:cs typeface="Arial" panose="020B0604020202020204" pitchFamily="34" charset="0"/>
              </a:rPr>
              <a:t>N’Neka</a:t>
            </a:r>
            <a:r>
              <a:rPr lang="en-US" dirty="0" smtClean="0">
                <a:latin typeface="Arial" panose="020B0604020202020204" pitchFamily="34" charset="0"/>
                <a:cs typeface="Arial" panose="020B0604020202020204" pitchFamily="34" charset="0"/>
              </a:rPr>
              <a:t> Norman-Gordon – Talent Management Specialist, Office of </a:t>
            </a:r>
          </a:p>
          <a:p>
            <a:pPr indent="-457200">
              <a:spcAft>
                <a:spcPts val="600"/>
              </a:spcAft>
            </a:pP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    Talent Management, Learning and Development</a:t>
            </a:r>
            <a:endParaRPr lang="en-US" dirty="0">
              <a:latin typeface="Arial" panose="020B0604020202020204" pitchFamily="34" charset="0"/>
              <a:cs typeface="Arial" panose="020B0604020202020204" pitchFamily="34" charset="0"/>
            </a:endParaRPr>
          </a:p>
          <a:p>
            <a:pPr indent="-457200">
              <a:spcAft>
                <a:spcPts val="600"/>
              </a:spcAft>
            </a:pPr>
            <a:r>
              <a:rPr lang="en-US" dirty="0" smtClean="0">
                <a:latin typeface="Arial" panose="020B0604020202020204" pitchFamily="34" charset="0"/>
                <a:cs typeface="Arial" panose="020B0604020202020204" pitchFamily="34" charset="0"/>
              </a:rPr>
              <a:t>Sherron Brown – Director of Operations, ACCENT and TCSES </a:t>
            </a:r>
          </a:p>
          <a:p>
            <a:pPr indent="-457200">
              <a:spcAft>
                <a:spcPts val="600"/>
              </a:spcAft>
            </a:pP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    Solutions Delivery, Division  of Family Assistance and Child  </a:t>
            </a:r>
          </a:p>
          <a:p>
            <a:pPr indent="-457200">
              <a:spcAft>
                <a:spcPts val="600"/>
              </a:spcAft>
            </a:pPr>
            <a:r>
              <a:rPr lang="en-US" dirty="0" smtClean="0">
                <a:latin typeface="Arial" panose="020B0604020202020204" pitchFamily="34" charset="0"/>
                <a:cs typeface="Arial" panose="020B0604020202020204" pitchFamily="34" charset="0"/>
              </a:rPr>
              <a:t>     Support</a:t>
            </a:r>
          </a:p>
          <a:p>
            <a:endParaRPr lang="en-US" dirty="0">
              <a:latin typeface="Arial" panose="020B0604020202020204" pitchFamily="34" charset="0"/>
              <a:cs typeface="Arial" panose="020B0604020202020204" pitchFamily="34" charset="0"/>
            </a:endParaRPr>
          </a:p>
          <a:p>
            <a:endParaRPr lang="en-US"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95193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nip Diagonal Corner Rectangle 7"/>
          <p:cNvSpPr/>
          <p:nvPr/>
        </p:nvSpPr>
        <p:spPr>
          <a:xfrm>
            <a:off x="838197" y="474484"/>
            <a:ext cx="7315200" cy="973316"/>
          </a:xfrm>
          <a:prstGeom prst="snip2DiagRect">
            <a:avLst/>
          </a:prstGeom>
          <a:solidFill>
            <a:schemeClr val="accent5">
              <a:lumMod val="5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24E5B">
                  <a:lumMod val="50000"/>
                </a:srgbClr>
              </a:solidFill>
            </a:endParaRPr>
          </a:p>
        </p:txBody>
      </p:sp>
      <p:sp>
        <p:nvSpPr>
          <p:cNvPr id="9" name="TextBox 8"/>
          <p:cNvSpPr txBox="1"/>
          <p:nvPr/>
        </p:nvSpPr>
        <p:spPr>
          <a:xfrm>
            <a:off x="1650995" y="607815"/>
            <a:ext cx="5689598" cy="637750"/>
          </a:xfrm>
          <a:prstGeom prst="rect">
            <a:avLst/>
          </a:prstGeom>
          <a:noFill/>
        </p:spPr>
        <p:txBody>
          <a:bodyPr wrap="square" rtlCol="0">
            <a:spAutoFit/>
          </a:bodyPr>
          <a:lstStyle/>
          <a:p>
            <a:pPr algn="ctr"/>
            <a:r>
              <a:rPr lang="en-US" sz="4000" dirty="0">
                <a:solidFill>
                  <a:prstClr val="white"/>
                </a:solidFill>
                <a:latin typeface="Arial" panose="020B0604020202020204" pitchFamily="34" charset="0"/>
                <a:cs typeface="Arial" panose="020B0604020202020204" pitchFamily="34" charset="0"/>
              </a:rPr>
              <a:t>Professional Profile</a:t>
            </a:r>
          </a:p>
        </p:txBody>
      </p:sp>
      <p:sp>
        <p:nvSpPr>
          <p:cNvPr id="3" name="TextBox 2"/>
          <p:cNvSpPr txBox="1"/>
          <p:nvPr/>
        </p:nvSpPr>
        <p:spPr>
          <a:xfrm>
            <a:off x="609600" y="1828800"/>
            <a:ext cx="7848600" cy="3785652"/>
          </a:xfrm>
          <a:prstGeom prst="rect">
            <a:avLst/>
          </a:prstGeom>
          <a:noFill/>
        </p:spPr>
        <p:txBody>
          <a:bodyPr wrap="square" rtlCol="0">
            <a:spAutoFit/>
          </a:bodyPr>
          <a:lstStyle/>
          <a:p>
            <a:pPr algn="ctr"/>
            <a:r>
              <a:rPr lang="en-US" sz="4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The profile page </a:t>
            </a:r>
          </a:p>
          <a:p>
            <a:pPr algn="ctr"/>
            <a:r>
              <a:rPr lang="en-US" sz="4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is the portion of the career development portal </a:t>
            </a:r>
          </a:p>
          <a:p>
            <a:pPr algn="ctr"/>
            <a:r>
              <a:rPr lang="en-US" sz="4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that can be most </a:t>
            </a:r>
            <a:r>
              <a:rPr lang="en-US" sz="4800" u="sng"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personalized</a:t>
            </a:r>
            <a:r>
              <a:rPr lang="en-US" sz="4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en-US" sz="4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51936784"/>
      </p:ext>
    </p:extLst>
  </p:cSld>
  <p:clrMapOvr>
    <a:masterClrMapping/>
  </p:clrMapOvr>
  <mc:AlternateContent xmlns:mc="http://schemas.openxmlformats.org/markup-compatibility/2006" xmlns:p14="http://schemas.microsoft.com/office/powerpoint/2010/main">
    <mc:Choice Requires="p14">
      <p:transition spd="slow">
        <p14:flash/>
        <p:sndAc>
          <p:stSnd>
            <p:snd r:embed="rId3" name="click.wav"/>
          </p:stSnd>
        </p:sndAc>
      </p:transition>
    </mc:Choice>
    <mc:Fallback xmlns="">
      <p:transition spd="slow">
        <p:fade/>
        <p:sndAc>
          <p:stSnd>
            <p:snd r:embed="rId4" name="click.wav"/>
          </p:stSnd>
        </p:sndAc>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p:nvPr>
            <p:extLst>
              <p:ext uri="{D42A27DB-BD31-4B8C-83A1-F6EECF244321}">
                <p14:modId xmlns:p14="http://schemas.microsoft.com/office/powerpoint/2010/main" val="246313328"/>
              </p:ext>
            </p:extLst>
          </p:nvPr>
        </p:nvGraphicFramePr>
        <p:xfrm>
          <a:off x="762000" y="685800"/>
          <a:ext cx="7543800" cy="5410200"/>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p:cNvSpPr txBox="1"/>
          <p:nvPr/>
        </p:nvSpPr>
        <p:spPr>
          <a:xfrm>
            <a:off x="3581400" y="3360410"/>
            <a:ext cx="838200" cy="523220"/>
          </a:xfrm>
          <a:prstGeom prst="rect">
            <a:avLst/>
          </a:prstGeom>
          <a:noFill/>
        </p:spPr>
        <p:txBody>
          <a:bodyPr wrap="square" rtlCol="0">
            <a:spAutoFit/>
          </a:bodyPr>
          <a:lstStyle/>
          <a:p>
            <a:r>
              <a:rPr lang="en-US" sz="2800" dirty="0" smtClean="0">
                <a:solidFill>
                  <a:schemeClr val="bg1"/>
                </a:solidFill>
              </a:rPr>
              <a:t>69%</a:t>
            </a:r>
            <a:endParaRPr lang="en-US" sz="2800" dirty="0">
              <a:solidFill>
                <a:schemeClr val="bg1"/>
              </a:solidFill>
            </a:endParaRPr>
          </a:p>
        </p:txBody>
      </p:sp>
    </p:spTree>
    <p:extLst>
      <p:ext uri="{BB962C8B-B14F-4D97-AF65-F5344CB8AC3E}">
        <p14:creationId xmlns:p14="http://schemas.microsoft.com/office/powerpoint/2010/main" val="2158020773"/>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extLst>
              <p:ext uri="{D42A27DB-BD31-4B8C-83A1-F6EECF244321}">
                <p14:modId xmlns:p14="http://schemas.microsoft.com/office/powerpoint/2010/main" val="237996185"/>
              </p:ext>
            </p:extLst>
          </p:nvPr>
        </p:nvGraphicFramePr>
        <p:xfrm>
          <a:off x="685800" y="914400"/>
          <a:ext cx="7848600" cy="4953000"/>
        </p:xfrm>
        <a:graphic>
          <a:graphicData uri="http://schemas.openxmlformats.org/drawingml/2006/chart">
            <c:chart xmlns:c="http://schemas.openxmlformats.org/drawingml/2006/chart" xmlns:r="http://schemas.openxmlformats.org/officeDocument/2006/relationships" r:id="rId2"/>
          </a:graphicData>
        </a:graphic>
      </p:graphicFrame>
      <p:pic>
        <p:nvPicPr>
          <p:cNvPr id="3079" name="Picture 7" descr="C:\Users\des73eb\AppData\Local\Microsoft\Windows\INetCache\IE\B1BYIGPW\socialmedia[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1524000"/>
            <a:ext cx="3657600" cy="34127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8314399"/>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0" y="685800"/>
            <a:ext cx="7620000" cy="4820487"/>
          </a:xfrm>
          <a:prstGeom prst="rect">
            <a:avLst/>
          </a:prstGeom>
          <a:noFill/>
        </p:spPr>
        <p:txBody>
          <a:bodyPr wrap="square" rtlCol="0">
            <a:spAutoFit/>
          </a:bodyPr>
          <a:lstStyle/>
          <a:p>
            <a:pPr marL="285750" indent="-285750">
              <a:lnSpc>
                <a:spcPct val="200000"/>
              </a:lnSpc>
              <a:buFont typeface="Arial" panose="020B0604020202020204" pitchFamily="34" charset="0"/>
              <a:buChar char="•"/>
            </a:pPr>
            <a:r>
              <a:rPr lang="en-US" sz="5400" dirty="0" smtClean="0">
                <a:latin typeface="Arial" panose="020B0604020202020204" pitchFamily="34" charset="0"/>
                <a:cs typeface="Arial" panose="020B0604020202020204" pitchFamily="34" charset="0"/>
              </a:rPr>
              <a:t>User Friendly </a:t>
            </a:r>
          </a:p>
          <a:p>
            <a:pPr marL="285750" indent="-285750">
              <a:lnSpc>
                <a:spcPct val="200000"/>
              </a:lnSpc>
              <a:buFont typeface="Arial" panose="020B0604020202020204" pitchFamily="34" charset="0"/>
              <a:buChar char="•"/>
            </a:pPr>
            <a:r>
              <a:rPr lang="en-US" sz="5400" dirty="0" smtClean="0">
                <a:latin typeface="Arial" panose="020B0604020202020204" pitchFamily="34" charset="0"/>
                <a:cs typeface="Arial" panose="020B0604020202020204" pitchFamily="34" charset="0"/>
              </a:rPr>
              <a:t>Customizable</a:t>
            </a:r>
          </a:p>
          <a:p>
            <a:pPr marL="285750" indent="-285750">
              <a:lnSpc>
                <a:spcPct val="200000"/>
              </a:lnSpc>
              <a:buFont typeface="Arial" panose="020B0604020202020204" pitchFamily="34" charset="0"/>
              <a:buChar char="•"/>
            </a:pPr>
            <a:r>
              <a:rPr lang="en-US" sz="5400" dirty="0" smtClean="0">
                <a:latin typeface="Arial" panose="020B0604020202020204" pitchFamily="34" charset="0"/>
                <a:cs typeface="Arial" panose="020B0604020202020204" pitchFamily="34" charset="0"/>
              </a:rPr>
              <a:t>Secure</a:t>
            </a:r>
          </a:p>
        </p:txBody>
      </p:sp>
      <p:pic>
        <p:nvPicPr>
          <p:cNvPr id="4098" name="Picture 2" descr="C:\Users\des73eb\AppData\Local\Microsoft\Windows\INetCache\IE\EHZDQ22P\Smileyface_(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04855" y="899491"/>
            <a:ext cx="1580008" cy="1600200"/>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des73eb\AppData\Local\Microsoft\Windows\INetCache\IE\B1BYIGPW\137906_0d57f[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22402" y="2641205"/>
            <a:ext cx="1944915" cy="1458686"/>
          </a:xfrm>
          <a:prstGeom prst="rect">
            <a:avLst/>
          </a:prstGeom>
          <a:noFill/>
          <a:extLst>
            <a:ext uri="{909E8E84-426E-40DD-AFC4-6F175D3DCCD1}">
              <a14:hiddenFill xmlns:a14="http://schemas.microsoft.com/office/drawing/2010/main">
                <a:solidFill>
                  <a:srgbClr val="FFFFFF"/>
                </a:solidFill>
              </a14:hiddenFill>
            </a:ext>
          </a:extLst>
        </p:spPr>
      </p:pic>
      <p:sp>
        <p:nvSpPr>
          <p:cNvPr id="3" name="Lock"/>
          <p:cNvSpPr>
            <a:spLocks noEditPoints="1" noChangeArrowheads="1"/>
          </p:cNvSpPr>
          <p:nvPr/>
        </p:nvSpPr>
        <p:spPr bwMode="auto">
          <a:xfrm>
            <a:off x="6242081" y="4328491"/>
            <a:ext cx="1105557" cy="1562100"/>
          </a:xfrm>
          <a:custGeom>
            <a:avLst/>
            <a:gdLst>
              <a:gd name="T0" fmla="*/ 10800 w 21600"/>
              <a:gd name="T1" fmla="*/ 0 h 21600"/>
              <a:gd name="T2" fmla="*/ 21600 w 21600"/>
              <a:gd name="T3" fmla="*/ 9606 h 21600"/>
              <a:gd name="T4" fmla="*/ 10800 w 21600"/>
              <a:gd name="T5" fmla="*/ 21600 h 21600"/>
              <a:gd name="T6" fmla="*/ 0 w 21600"/>
              <a:gd name="T7" fmla="*/ 9606 h 21600"/>
              <a:gd name="T8" fmla="*/ 744 w 21600"/>
              <a:gd name="T9" fmla="*/ 9904 h 21600"/>
              <a:gd name="T10" fmla="*/ 21134 w 21600"/>
              <a:gd name="T11" fmla="*/ 15335 h 21600"/>
            </a:gdLst>
            <a:ahLst/>
            <a:cxnLst>
              <a:cxn ang="0">
                <a:pos x="T0" y="T1"/>
              </a:cxn>
              <a:cxn ang="0">
                <a:pos x="T2" y="T3"/>
              </a:cxn>
              <a:cxn ang="0">
                <a:pos x="T4" y="T5"/>
              </a:cxn>
              <a:cxn ang="0">
                <a:pos x="T6" y="T7"/>
              </a:cxn>
            </a:cxnLst>
            <a:rect l="T8" t="T9" r="T10" b="T11"/>
            <a:pathLst>
              <a:path w="21600" h="21600" extrusionOk="0">
                <a:moveTo>
                  <a:pt x="93" y="9606"/>
                </a:moveTo>
                <a:lnTo>
                  <a:pt x="2048" y="9606"/>
                </a:lnTo>
                <a:lnTo>
                  <a:pt x="2048" y="4713"/>
                </a:lnTo>
                <a:lnTo>
                  <a:pt x="2420" y="3818"/>
                </a:lnTo>
                <a:lnTo>
                  <a:pt x="2979" y="3028"/>
                </a:lnTo>
                <a:lnTo>
                  <a:pt x="3537" y="2446"/>
                </a:lnTo>
                <a:lnTo>
                  <a:pt x="3956" y="1998"/>
                </a:lnTo>
                <a:lnTo>
                  <a:pt x="4492" y="1581"/>
                </a:lnTo>
                <a:lnTo>
                  <a:pt x="5143" y="1238"/>
                </a:lnTo>
                <a:lnTo>
                  <a:pt x="5912" y="880"/>
                </a:lnTo>
                <a:lnTo>
                  <a:pt x="6587" y="641"/>
                </a:lnTo>
                <a:lnTo>
                  <a:pt x="7518" y="372"/>
                </a:lnTo>
                <a:lnTo>
                  <a:pt x="8425" y="208"/>
                </a:lnTo>
                <a:lnTo>
                  <a:pt x="9496" y="59"/>
                </a:lnTo>
                <a:lnTo>
                  <a:pt x="10637" y="14"/>
                </a:lnTo>
                <a:lnTo>
                  <a:pt x="11614" y="59"/>
                </a:lnTo>
                <a:lnTo>
                  <a:pt x="12382" y="119"/>
                </a:lnTo>
                <a:lnTo>
                  <a:pt x="13034" y="253"/>
                </a:lnTo>
                <a:lnTo>
                  <a:pt x="13779" y="417"/>
                </a:lnTo>
                <a:lnTo>
                  <a:pt x="14500" y="611"/>
                </a:lnTo>
                <a:lnTo>
                  <a:pt x="14733" y="686"/>
                </a:lnTo>
                <a:lnTo>
                  <a:pt x="14989" y="790"/>
                </a:lnTo>
                <a:lnTo>
                  <a:pt x="15175" y="865"/>
                </a:lnTo>
                <a:lnTo>
                  <a:pt x="15385" y="954"/>
                </a:lnTo>
                <a:lnTo>
                  <a:pt x="15431" y="969"/>
                </a:lnTo>
                <a:lnTo>
                  <a:pt x="15594" y="1059"/>
                </a:lnTo>
                <a:lnTo>
                  <a:pt x="15757" y="1148"/>
                </a:lnTo>
                <a:lnTo>
                  <a:pt x="15920" y="1267"/>
                </a:lnTo>
                <a:lnTo>
                  <a:pt x="16106" y="1372"/>
                </a:lnTo>
                <a:lnTo>
                  <a:pt x="16665" y="1730"/>
                </a:lnTo>
                <a:lnTo>
                  <a:pt x="17014" y="1998"/>
                </a:lnTo>
                <a:lnTo>
                  <a:pt x="17480" y="2356"/>
                </a:lnTo>
                <a:lnTo>
                  <a:pt x="17852" y="2804"/>
                </a:lnTo>
                <a:lnTo>
                  <a:pt x="18178" y="3192"/>
                </a:lnTo>
                <a:lnTo>
                  <a:pt x="18527" y="3639"/>
                </a:lnTo>
                <a:lnTo>
                  <a:pt x="18806" y="4132"/>
                </a:lnTo>
                <a:lnTo>
                  <a:pt x="19086" y="4713"/>
                </a:lnTo>
                <a:lnTo>
                  <a:pt x="19272" y="5191"/>
                </a:lnTo>
                <a:lnTo>
                  <a:pt x="19295" y="9606"/>
                </a:lnTo>
                <a:lnTo>
                  <a:pt x="21600" y="9606"/>
                </a:lnTo>
                <a:lnTo>
                  <a:pt x="21600" y="16289"/>
                </a:lnTo>
                <a:lnTo>
                  <a:pt x="21413" y="17184"/>
                </a:lnTo>
                <a:lnTo>
                  <a:pt x="21041" y="17900"/>
                </a:lnTo>
                <a:lnTo>
                  <a:pt x="20668" y="18377"/>
                </a:lnTo>
                <a:lnTo>
                  <a:pt x="20343" y="18855"/>
                </a:lnTo>
                <a:lnTo>
                  <a:pt x="19924" y="19332"/>
                </a:lnTo>
                <a:lnTo>
                  <a:pt x="19388" y="19809"/>
                </a:lnTo>
                <a:lnTo>
                  <a:pt x="18806" y="20242"/>
                </a:lnTo>
                <a:lnTo>
                  <a:pt x="18062" y="20585"/>
                </a:lnTo>
                <a:lnTo>
                  <a:pt x="17270" y="20883"/>
                </a:lnTo>
                <a:lnTo>
                  <a:pt x="16525" y="21182"/>
                </a:lnTo>
                <a:lnTo>
                  <a:pt x="15548" y="21420"/>
                </a:lnTo>
                <a:lnTo>
                  <a:pt x="14803" y="21540"/>
                </a:lnTo>
                <a:lnTo>
                  <a:pt x="13662" y="21674"/>
                </a:lnTo>
                <a:lnTo>
                  <a:pt x="8379" y="21659"/>
                </a:lnTo>
                <a:lnTo>
                  <a:pt x="7168" y="21540"/>
                </a:lnTo>
                <a:lnTo>
                  <a:pt x="6098" y="21331"/>
                </a:lnTo>
                <a:lnTo>
                  <a:pt x="5050" y="21092"/>
                </a:lnTo>
                <a:lnTo>
                  <a:pt x="4003" y="20764"/>
                </a:lnTo>
                <a:lnTo>
                  <a:pt x="3258" y="20391"/>
                </a:lnTo>
                <a:lnTo>
                  <a:pt x="2769" y="20123"/>
                </a:lnTo>
                <a:lnTo>
                  <a:pt x="2281" y="19720"/>
                </a:lnTo>
                <a:lnTo>
                  <a:pt x="1862" y="19407"/>
                </a:lnTo>
                <a:lnTo>
                  <a:pt x="1489" y="19079"/>
                </a:lnTo>
                <a:lnTo>
                  <a:pt x="1070" y="18676"/>
                </a:lnTo>
                <a:lnTo>
                  <a:pt x="744" y="18258"/>
                </a:lnTo>
                <a:lnTo>
                  <a:pt x="325" y="17661"/>
                </a:lnTo>
                <a:lnTo>
                  <a:pt x="162" y="17035"/>
                </a:lnTo>
                <a:lnTo>
                  <a:pt x="93" y="16468"/>
                </a:lnTo>
                <a:lnTo>
                  <a:pt x="93" y="9606"/>
                </a:lnTo>
                <a:close/>
                <a:moveTo>
                  <a:pt x="6098" y="9591"/>
                </a:moveTo>
                <a:lnTo>
                  <a:pt x="6098" y="5220"/>
                </a:lnTo>
                <a:lnTo>
                  <a:pt x="6191" y="4907"/>
                </a:lnTo>
                <a:lnTo>
                  <a:pt x="6307" y="4639"/>
                </a:lnTo>
                <a:lnTo>
                  <a:pt x="6517" y="4370"/>
                </a:lnTo>
                <a:lnTo>
                  <a:pt x="6680" y="4087"/>
                </a:lnTo>
                <a:lnTo>
                  <a:pt x="6889" y="3878"/>
                </a:lnTo>
                <a:lnTo>
                  <a:pt x="7308" y="3520"/>
                </a:lnTo>
                <a:lnTo>
                  <a:pt x="7843" y="3281"/>
                </a:lnTo>
                <a:lnTo>
                  <a:pt x="8402" y="3013"/>
                </a:lnTo>
                <a:lnTo>
                  <a:pt x="9031" y="2834"/>
                </a:lnTo>
                <a:lnTo>
                  <a:pt x="9659" y="2700"/>
                </a:lnTo>
                <a:lnTo>
                  <a:pt x="10497" y="2625"/>
                </a:lnTo>
                <a:lnTo>
                  <a:pt x="11125" y="2655"/>
                </a:lnTo>
                <a:lnTo>
                  <a:pt x="11987" y="2789"/>
                </a:lnTo>
                <a:lnTo>
                  <a:pt x="12522" y="2893"/>
                </a:lnTo>
                <a:lnTo>
                  <a:pt x="13011" y="3028"/>
                </a:lnTo>
                <a:lnTo>
                  <a:pt x="13290" y="3192"/>
                </a:lnTo>
                <a:lnTo>
                  <a:pt x="13709" y="3371"/>
                </a:lnTo>
                <a:lnTo>
                  <a:pt x="13872" y="3505"/>
                </a:lnTo>
                <a:lnTo>
                  <a:pt x="14058" y="3639"/>
                </a:lnTo>
                <a:lnTo>
                  <a:pt x="14291" y="3788"/>
                </a:lnTo>
                <a:lnTo>
                  <a:pt x="14431" y="3953"/>
                </a:lnTo>
                <a:lnTo>
                  <a:pt x="14617" y="4102"/>
                </a:lnTo>
                <a:lnTo>
                  <a:pt x="14826" y="4311"/>
                </a:lnTo>
                <a:lnTo>
                  <a:pt x="14919" y="4534"/>
                </a:lnTo>
                <a:lnTo>
                  <a:pt x="15036" y="4773"/>
                </a:lnTo>
                <a:lnTo>
                  <a:pt x="15175" y="5027"/>
                </a:lnTo>
                <a:lnTo>
                  <a:pt x="15245" y="5220"/>
                </a:lnTo>
                <a:lnTo>
                  <a:pt x="15245" y="9591"/>
                </a:lnTo>
                <a:lnTo>
                  <a:pt x="6098" y="9591"/>
                </a:lnTo>
                <a:close/>
              </a:path>
              <a:path w="21600" h="21600" extrusionOk="0">
                <a:moveTo>
                  <a:pt x="93" y="9606"/>
                </a:moveTo>
                <a:lnTo>
                  <a:pt x="21600" y="9606"/>
                </a:lnTo>
                <a:close/>
              </a:path>
              <a:path w="21600" h="21600" extrusionOk="0">
                <a:moveTo>
                  <a:pt x="11684" y="17109"/>
                </a:moveTo>
                <a:lnTo>
                  <a:pt x="12266" y="19317"/>
                </a:lnTo>
                <a:lnTo>
                  <a:pt x="9659" y="19317"/>
                </a:lnTo>
                <a:lnTo>
                  <a:pt x="10287" y="17124"/>
                </a:lnTo>
                <a:lnTo>
                  <a:pt x="10008" y="16975"/>
                </a:lnTo>
                <a:lnTo>
                  <a:pt x="9799" y="16722"/>
                </a:lnTo>
                <a:lnTo>
                  <a:pt x="9752" y="16408"/>
                </a:lnTo>
                <a:lnTo>
                  <a:pt x="9822" y="16170"/>
                </a:lnTo>
                <a:lnTo>
                  <a:pt x="10008" y="16006"/>
                </a:lnTo>
                <a:lnTo>
                  <a:pt x="10148" y="15871"/>
                </a:lnTo>
                <a:lnTo>
                  <a:pt x="10381" y="15782"/>
                </a:lnTo>
                <a:lnTo>
                  <a:pt x="10660" y="15692"/>
                </a:lnTo>
                <a:lnTo>
                  <a:pt x="11009" y="15677"/>
                </a:lnTo>
                <a:lnTo>
                  <a:pt x="11288" y="15722"/>
                </a:lnTo>
                <a:lnTo>
                  <a:pt x="11614" y="15782"/>
                </a:lnTo>
                <a:lnTo>
                  <a:pt x="11893" y="15946"/>
                </a:lnTo>
                <a:lnTo>
                  <a:pt x="12033" y="16080"/>
                </a:lnTo>
                <a:lnTo>
                  <a:pt x="12173" y="16229"/>
                </a:lnTo>
                <a:lnTo>
                  <a:pt x="12196" y="16408"/>
                </a:lnTo>
                <a:lnTo>
                  <a:pt x="12103" y="16722"/>
                </a:lnTo>
                <a:lnTo>
                  <a:pt x="11987" y="16856"/>
                </a:lnTo>
                <a:lnTo>
                  <a:pt x="11847" y="16975"/>
                </a:lnTo>
                <a:lnTo>
                  <a:pt x="11684" y="17109"/>
                </a:lnTo>
              </a:path>
            </a:pathLst>
          </a:custGeom>
          <a:solidFill>
            <a:srgbClr val="C0C0C0"/>
          </a:solidFill>
          <a:ln w="3810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608820802"/>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Custom 1">
      <a:dk1>
        <a:sysClr val="windowText" lastClr="000000"/>
      </a:dk1>
      <a:lt1>
        <a:sysClr val="window" lastClr="FFFFFF"/>
      </a:lt1>
      <a:dk2>
        <a:srgbClr val="303030"/>
      </a:dk2>
      <a:lt2>
        <a:srgbClr val="DEDEE0"/>
      </a:lt2>
      <a:accent1>
        <a:srgbClr val="FF0000"/>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1916</TotalTime>
  <Words>1319</Words>
  <Application>Microsoft Office PowerPoint</Application>
  <PresentationFormat>On-screen Show (4:3)</PresentationFormat>
  <Paragraphs>234</Paragraphs>
  <Slides>53</Slides>
  <Notes>7</Notes>
  <HiddenSlides>0</HiddenSlides>
  <MMClips>0</MMClips>
  <ScaleCrop>false</ScaleCrop>
  <HeadingPairs>
    <vt:vector size="4" baseType="variant">
      <vt:variant>
        <vt:lpstr>Theme</vt:lpstr>
      </vt:variant>
      <vt:variant>
        <vt:i4>1</vt:i4>
      </vt:variant>
      <vt:variant>
        <vt:lpstr>Slide Titles</vt:lpstr>
      </vt:variant>
      <vt:variant>
        <vt:i4>53</vt:i4>
      </vt:variant>
    </vt:vector>
  </HeadingPairs>
  <TitlesOfParts>
    <vt:vector size="54" baseType="lpstr">
      <vt:lpstr>NewsPrint</vt:lpstr>
      <vt:lpstr>PowerPoint Presentation</vt:lpstr>
      <vt:lpstr>DHS Career Development Portal</vt:lpstr>
      <vt:lpstr>Who’s Using Career Development Portals?</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Navigating the Workforce</vt:lpstr>
      <vt:lpstr>Only 27% of college grads have a job related to their major</vt:lpstr>
      <vt:lpstr>PowerPoint Presentation</vt:lpstr>
      <vt:lpstr>What Tools Are Available Now?</vt:lpstr>
      <vt:lpstr>Tab Basics</vt:lpstr>
      <vt:lpstr>Career Plan Notes</vt:lpstr>
      <vt:lpstr>Goals &amp; Interests</vt:lpstr>
      <vt:lpstr>PowerPoint Presentation</vt:lpstr>
      <vt:lpstr> </vt:lpstr>
      <vt:lpstr>PowerPoint Presentation</vt:lpstr>
      <vt:lpstr>PowerPoint Presentation</vt:lpstr>
      <vt:lpstr>Bridge and Pathways Program</vt:lpstr>
      <vt:lpstr>Career Pathways at TDOT</vt:lpstr>
      <vt:lpstr>Department Walk-Throughs </vt:lpstr>
      <vt:lpstr>Job Shadowing</vt:lpstr>
      <vt:lpstr> </vt:lpstr>
      <vt:lpstr>PowerPoint Presentation</vt:lpstr>
      <vt:lpstr>Why is it important?</vt:lpstr>
      <vt:lpstr>PowerPoint Presentation</vt:lpstr>
      <vt:lpstr> </vt:lpstr>
      <vt:lpstr>PowerPoint Presentation</vt:lpstr>
      <vt:lpstr>Why Job Readiness?</vt:lpstr>
      <vt:lpstr>Job Readiness Services</vt:lpstr>
      <vt:lpstr>TMLD Is On Our Side </vt:lpstr>
      <vt:lpstr> </vt:lpstr>
      <vt:lpstr>PowerPoint Presentation</vt:lpstr>
      <vt:lpstr>PowerPoint Presentation</vt:lpstr>
      <vt:lpstr>How do we achieve this?</vt:lpstr>
      <vt:lpstr>PowerPoint Presentation</vt:lpstr>
      <vt:lpstr>PowerPoint Presentation</vt:lpstr>
      <vt:lpstr>PowerPoint Presentation</vt:lpstr>
      <vt:lpstr>Final Considerations</vt:lpstr>
      <vt:lpstr>Final Considerations (Cont.)</vt:lpstr>
      <vt:lpstr>We can build it! We have the technology!</vt:lpstr>
      <vt:lpstr>PowerPoint Presentation</vt:lpstr>
      <vt:lpstr>PowerPoint Presentation</vt:lpstr>
      <vt:lpstr>PowerPoint Presentation</vt:lpstr>
      <vt:lpstr>PowerPoint Presentation</vt:lpstr>
    </vt:vector>
  </TitlesOfParts>
  <Company>State of Tennessee: Department of Human Services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DHS Career Developmen</dc:title>
  <dc:creator>Randall E. Allen</dc:creator>
  <cp:lastModifiedBy>Randall E. Allen</cp:lastModifiedBy>
  <cp:revision>129</cp:revision>
  <dcterms:created xsi:type="dcterms:W3CDTF">2019-04-22T16:37:57Z</dcterms:created>
  <dcterms:modified xsi:type="dcterms:W3CDTF">2019-06-12T04:27:55Z</dcterms:modified>
</cp:coreProperties>
</file>