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3"/>
  </p:notesMasterIdLst>
  <p:sldIdLst>
    <p:sldId id="256" r:id="rId2"/>
    <p:sldId id="263" r:id="rId3"/>
    <p:sldId id="271" r:id="rId4"/>
    <p:sldId id="264" r:id="rId5"/>
    <p:sldId id="272" r:id="rId6"/>
    <p:sldId id="273" r:id="rId7"/>
    <p:sldId id="275" r:id="rId8"/>
    <p:sldId id="265" r:id="rId9"/>
    <p:sldId id="266" r:id="rId10"/>
    <p:sldId id="267" r:id="rId11"/>
    <p:sldId id="269" r:id="rId12"/>
    <p:sldId id="268" r:id="rId13"/>
    <p:sldId id="276" r:id="rId14"/>
    <p:sldId id="259" r:id="rId15"/>
    <p:sldId id="260" r:id="rId16"/>
    <p:sldId id="278" r:id="rId17"/>
    <p:sldId id="277" r:id="rId18"/>
    <p:sldId id="280"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300" r:id="rId36"/>
    <p:sldId id="301" r:id="rId37"/>
    <p:sldId id="302" r:id="rId38"/>
    <p:sldId id="303" r:id="rId39"/>
    <p:sldId id="304" r:id="rId40"/>
    <p:sldId id="305" r:id="rId41"/>
    <p:sldId id="257"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1" autoAdjust="0"/>
    <p:restoredTop sz="89833" autoAdjust="0"/>
  </p:normalViewPr>
  <p:slideViewPr>
    <p:cSldViewPr>
      <p:cViewPr varScale="1">
        <p:scale>
          <a:sx n="103" d="100"/>
          <a:sy n="103" d="100"/>
        </p:scale>
        <p:origin x="1044" y="96"/>
      </p:cViewPr>
      <p:guideLst>
        <p:guide orient="horz" pos="2160"/>
        <p:guide pos="2880"/>
      </p:guideLst>
    </p:cSldViewPr>
  </p:slideViewPr>
  <p:outlineViewPr>
    <p:cViewPr>
      <p:scale>
        <a:sx n="33" d="100"/>
        <a:sy n="33" d="100"/>
      </p:scale>
      <p:origin x="0" y="79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Successful Employment Outcomes </a:t>
            </a:r>
          </a:p>
          <a:p>
            <a:pPr>
              <a:defRPr/>
            </a:pPr>
            <a:r>
              <a:rPr lang="en-US" dirty="0"/>
              <a:t>(RSA, 2002-2007)</a:t>
            </a:r>
          </a:p>
        </c:rich>
      </c:tx>
      <c:layout>
        <c:manualLayout>
          <c:xMode val="edge"/>
          <c:yMode val="edge"/>
          <c:x val="0.19039973043910069"/>
          <c:y val="1.4084507042253527E-2"/>
        </c:manualLayout>
      </c:layout>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Successful Employment Outcomes</c:v>
                </c:pt>
              </c:strCache>
            </c:strRef>
          </c:tx>
          <c:explosion val="25"/>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HIV Positive Consumers</c:v>
                </c:pt>
                <c:pt idx="1">
                  <c:v>General Consumers</c:v>
                </c:pt>
              </c:strCache>
            </c:strRef>
          </c:cat>
          <c:val>
            <c:numRef>
              <c:f>Sheet1!$B$2:$B$3</c:f>
              <c:numCache>
                <c:formatCode>General</c:formatCode>
                <c:ptCount val="2"/>
                <c:pt idx="0">
                  <c:v>44.949999999999996</c:v>
                </c:pt>
                <c:pt idx="1">
                  <c:v>58.190000000000012</c:v>
                </c:pt>
              </c:numCache>
            </c:numRef>
          </c:val>
          <c:extLst>
            <c:ext xmlns:c16="http://schemas.microsoft.com/office/drawing/2014/chart" uri="{C3380CC4-5D6E-409C-BE32-E72D297353CC}">
              <c16:uniqueId val="{00000000-6DB8-4CDE-9132-EB717DC526BF}"/>
            </c:ext>
          </c:extLst>
        </c:ser>
        <c:dLbls>
          <c:showLegendKey val="0"/>
          <c:showVal val="0"/>
          <c:showCatName val="0"/>
          <c:showSerName val="0"/>
          <c:showPercent val="1"/>
          <c:showBubbleSize val="0"/>
          <c:showLeaderLines val="1"/>
        </c:dLbls>
      </c:pie3DChart>
    </c:plotArea>
    <c:legend>
      <c:legendPos val="r"/>
      <c:overlay val="0"/>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B1BE58-1E31-464E-BA56-9BF9FF529268}" type="datetimeFigureOut">
              <a:rPr lang="en-US" smtClean="0"/>
              <a:pPr/>
              <a:t>6/25/2021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AA5808-D929-4132-B898-399CEBA5191D}" type="slidenum">
              <a:rPr lang="en-US" smtClean="0"/>
              <a:pPr/>
              <a:t>‹#›</a:t>
            </a:fld>
            <a:endParaRPr lang="en-US"/>
          </a:p>
        </p:txBody>
      </p:sp>
    </p:spTree>
    <p:extLst>
      <p:ext uri="{BB962C8B-B14F-4D97-AF65-F5344CB8AC3E}">
        <p14:creationId xmlns:p14="http://schemas.microsoft.com/office/powerpoint/2010/main" val="253613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22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26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Statistically,</a:t>
            </a:r>
            <a:r>
              <a:rPr lang="en-US" baseline="0" dirty="0"/>
              <a:t> it is true that gay and bisexual men are most likely to contract HIV/AIDS, that African-Americans carry the most severe burden of HIV, and that the average age range of people contracting HIV 13-24.  Statistically, 1.1 million people in the U.S have HIV/AIDS.  (U.S. Department of Justice, 2012, June 6)</a:t>
            </a:r>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Use this</a:t>
            </a:r>
            <a:r>
              <a:rPr lang="en-US" baseline="0" dirty="0"/>
              <a:t> time to allow participants to brainstorm regarding potential barriers to employment for HIV Positive clients.  What they should take away from this discussion is that t</a:t>
            </a:r>
            <a:r>
              <a:rPr lang="en-US" dirty="0"/>
              <a:t>here</a:t>
            </a:r>
            <a:r>
              <a:rPr lang="en-US" baseline="0" dirty="0"/>
              <a:t> are a multitude of possible barriers as in most cases of someone with a disability.   This should not be a surprise.   </a:t>
            </a:r>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Building on the previous question and information, ask participants to identify barriers that arise due to misinformation and misperceptions.  Point out that these are often the source of discriminatory practices that arise in an employment situation or in the provision of services.  </a:t>
            </a:r>
            <a:endParaRPr lang="en-US" dirty="0"/>
          </a:p>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Department of Labor Occupational Safety and Health Administration requires that if that if there is “the presence or the reasonably anticipated presence of blood or other potentially infectious materials on an item or surface” then an Exposure Control Plan is to be in place. (United States Department of Labor, 2012)</a:t>
            </a:r>
          </a:p>
          <a:p>
            <a:endParaRPr lang="en-US" dirty="0"/>
          </a:p>
        </p:txBody>
      </p:sp>
      <p:sp>
        <p:nvSpPr>
          <p:cNvPr id="4" name="Slide Number Placeholder 3"/>
          <p:cNvSpPr>
            <a:spLocks noGrp="1"/>
          </p:cNvSpPr>
          <p:nvPr>
            <p:ph type="sldNum" sz="quarter" idx="10"/>
          </p:nvPr>
        </p:nvSpPr>
        <p:spPr/>
        <p:txBody>
          <a:bodyPr/>
          <a:lstStyle/>
          <a:p>
            <a:fld id="{71AA5808-D929-4132-B898-399CEBA5191D}" type="slidenum">
              <a:rPr lang="en-US" smtClean="0"/>
              <a:pPr/>
              <a:t>19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055A60E-65FF-42EC-A31B-62184A7AAA48}" type="datetimeFigureOut">
              <a:rPr lang="en-US" smtClean="0"/>
              <a:pPr/>
              <a:t>6/25/2021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B9898ED-7E11-42C4-99C0-8CFF3D4BD734}"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055A60E-65FF-42EC-A31B-62184A7AAA48}" type="datetimeFigureOut">
              <a:rPr lang="en-US" smtClean="0"/>
              <a:pPr/>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898ED-7E11-42C4-99C0-8CFF3D4BD73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B9898ED-7E11-42C4-99C0-8CFF3D4BD734}"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055A60E-65FF-42EC-A31B-62184A7AAA48}" type="datetimeFigureOut">
              <a:rPr lang="en-US" smtClean="0"/>
              <a:pPr/>
              <a:t>6/25/2021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F055A60E-65FF-42EC-A31B-62184A7AAA48}" type="datetimeFigureOut">
              <a:rPr lang="en-US" smtClean="0"/>
              <a:pPr/>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B9898ED-7E11-42C4-99C0-8CFF3D4BD734}"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F055A60E-65FF-42EC-A31B-62184A7AAA48}" type="datetimeFigureOut">
              <a:rPr lang="en-US" smtClean="0"/>
              <a:pPr/>
              <a:t>6/25/2021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B9898ED-7E11-42C4-99C0-8CFF3D4BD734}"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F055A60E-65FF-42EC-A31B-62184A7AAA48}" type="datetimeFigureOut">
              <a:rPr lang="en-US" smtClean="0"/>
              <a:pPr/>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898ED-7E11-42C4-99C0-8CFF3D4BD734}"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F055A60E-65FF-42EC-A31B-62184A7AAA48}" type="datetimeFigureOut">
              <a:rPr lang="en-US" smtClean="0"/>
              <a:pPr/>
              <a:t>6/25/2021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B9898ED-7E11-42C4-99C0-8CFF3D4BD734}"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055A60E-65FF-42EC-A31B-62184A7AAA48}" type="datetimeFigureOut">
              <a:rPr lang="en-US" smtClean="0"/>
              <a:pPr/>
              <a:t>6/25/2021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B9898ED-7E11-42C4-99C0-8CFF3D4BD7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F055A60E-65FF-42EC-A31B-62184A7AAA48}" type="datetimeFigureOut">
              <a:rPr lang="en-US" smtClean="0"/>
              <a:pPr/>
              <a:t>6/25/2021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B9898ED-7E11-42C4-99C0-8CFF3D4BD7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B9898ED-7E11-42C4-99C0-8CFF3D4BD734}"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055A60E-65FF-42EC-A31B-62184A7AAA48}" type="datetimeFigureOut">
              <a:rPr lang="en-US" smtClean="0"/>
              <a:pPr/>
              <a:t>6/25/2021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B9898ED-7E11-42C4-99C0-8CFF3D4BD734}"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055A60E-65FF-42EC-A31B-62184A7AAA48}" type="datetimeFigureOut">
              <a:rPr lang="en-US" smtClean="0"/>
              <a:pPr/>
              <a:t>6/25/2021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055A60E-65FF-42EC-A31B-62184A7AAA48}" type="datetimeFigureOut">
              <a:rPr lang="en-US" smtClean="0"/>
              <a:pPr/>
              <a:t>6/25/2021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B9898ED-7E11-42C4-99C0-8CFF3D4BD734}"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www.thebody.com/content/63213/ten-common-fears-about-hiv-transmission.html" TargetMode="External"/><Relationship Id="rId2" Type="http://schemas.openxmlformats.org/officeDocument/2006/relationships/image" Target="../media/image8.gif"/><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youtu.be/LBP8QDlm6OA" TargetMode="External"/><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merriam-webster.com/dictionary/prejudice" TargetMode="External"/><Relationship Id="rId7" Type="http://schemas.openxmlformats.org/officeDocument/2006/relationships/hyperlink" Target="https://www.osha.gov/pls/oshaweb/owadisp.show_document?p_table=STANDARDS&amp;p_id=10051" TargetMode="External"/><Relationship Id="rId2" Type="http://schemas.openxmlformats.org/officeDocument/2006/relationships/hyperlink" Target="http://www.psychologytoday.com/blog/what-doesnt-kill-us/201210/unconditional-positive-regard" TargetMode="External"/><Relationship Id="rId1" Type="http://schemas.openxmlformats.org/officeDocument/2006/relationships/slideLayout" Target="../slideLayouts/slideLayout2.xml"/><Relationship Id="rId6" Type="http://schemas.openxmlformats.org/officeDocument/2006/relationships/hyperlink" Target="http://www.thebody.com/content/63213/ten-common-fears-about-hiv-transmission.html" TargetMode="External"/><Relationship Id="rId5" Type="http://schemas.openxmlformats.org/officeDocument/2006/relationships/hyperlink" Target="http://www.ada.gov/aids/ada_q&amp;a_aids.pdf" TargetMode="External"/><Relationship Id="rId4" Type="http://schemas.openxmlformats.org/officeDocument/2006/relationships/hyperlink" Target="http://aids.gov/hiv-aids-basics/hiv-aids-101/statistic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048000"/>
            <a:ext cx="6400800" cy="1752600"/>
          </a:xfrm>
        </p:spPr>
        <p:txBody>
          <a:bodyPr/>
          <a:lstStyle/>
          <a:p>
            <a:r>
              <a:rPr lang="en-US" dirty="0"/>
              <a:t>A Training Module for </a:t>
            </a:r>
          </a:p>
          <a:p>
            <a:r>
              <a:rPr lang="en-US" dirty="0"/>
              <a:t>Vocational rehabilitation counselors and service providers</a:t>
            </a:r>
          </a:p>
        </p:txBody>
      </p:sp>
      <p:sp>
        <p:nvSpPr>
          <p:cNvPr id="2" name="Title 1"/>
          <p:cNvSpPr>
            <a:spLocks noGrp="1"/>
          </p:cNvSpPr>
          <p:nvPr>
            <p:ph type="ctrTitle"/>
          </p:nvPr>
        </p:nvSpPr>
        <p:spPr/>
        <p:txBody>
          <a:bodyPr/>
          <a:lstStyle/>
          <a:p>
            <a:r>
              <a:rPr lang="en-US" dirty="0"/>
              <a:t>HIV Positive Clients</a:t>
            </a:r>
          </a:p>
        </p:txBody>
      </p:sp>
      <p:pic>
        <p:nvPicPr>
          <p:cNvPr id="10" name="Picture 9" descr="HIV_Ribbon.jpg"/>
          <p:cNvPicPr>
            <a:picLocks noChangeAspect="1"/>
          </p:cNvPicPr>
          <p:nvPr/>
        </p:nvPicPr>
        <p:blipFill>
          <a:blip r:embed="rId3" cstate="print"/>
          <a:stretch>
            <a:fillRect/>
          </a:stretch>
        </p:blipFill>
        <p:spPr>
          <a:xfrm>
            <a:off x="228600" y="381000"/>
            <a:ext cx="1454354" cy="1905000"/>
          </a:xfrm>
          <a:prstGeom prst="rect">
            <a:avLst/>
          </a:prstGeom>
        </p:spPr>
      </p:pic>
      <p:sp>
        <p:nvSpPr>
          <p:cNvPr id="4" name="TextBox 3"/>
          <p:cNvSpPr txBox="1"/>
          <p:nvPr/>
        </p:nvSpPr>
        <p:spPr>
          <a:xfrm>
            <a:off x="2819400" y="5410200"/>
            <a:ext cx="6096000" cy="923330"/>
          </a:xfrm>
          <a:prstGeom prst="rect">
            <a:avLst/>
          </a:prstGeom>
          <a:noFill/>
        </p:spPr>
        <p:txBody>
          <a:bodyPr wrap="square" rtlCol="0">
            <a:spAutoFit/>
          </a:bodyPr>
          <a:lstStyle/>
          <a:p>
            <a:pPr algn="r"/>
            <a:r>
              <a:rPr lang="en-US" i="1" dirty="0"/>
              <a:t>Randall Allen</a:t>
            </a:r>
          </a:p>
          <a:p>
            <a:pPr algn="r"/>
            <a:r>
              <a:rPr lang="en-US" sz="1200" i="1" dirty="0"/>
              <a:t>Psychosocial/Multicultural Aspects of Disability</a:t>
            </a:r>
          </a:p>
          <a:p>
            <a:pPr algn="r"/>
            <a:r>
              <a:rPr lang="en-US" sz="1200" i="1" dirty="0"/>
              <a:t>University of Tennessee, Knoxville</a:t>
            </a:r>
          </a:p>
          <a:p>
            <a:pPr algn="r"/>
            <a:r>
              <a:rPr lang="en-US" sz="1200" i="1" dirty="0"/>
              <a:t>Summer 2014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Digging Deeper</a:t>
            </a:r>
          </a:p>
        </p:txBody>
      </p:sp>
      <p:sp>
        <p:nvSpPr>
          <p:cNvPr id="3" name="TextBox 2"/>
          <p:cNvSpPr txBox="1"/>
          <p:nvPr/>
        </p:nvSpPr>
        <p:spPr>
          <a:xfrm>
            <a:off x="838200" y="2057400"/>
            <a:ext cx="7467600" cy="3170099"/>
          </a:xfrm>
          <a:prstGeom prst="rect">
            <a:avLst/>
          </a:prstGeom>
          <a:noFill/>
        </p:spPr>
        <p:txBody>
          <a:bodyPr wrap="square" rtlCol="0">
            <a:spAutoFit/>
          </a:bodyPr>
          <a:lstStyle/>
          <a:p>
            <a:pPr algn="ctr"/>
            <a:r>
              <a:rPr lang="en-US" sz="4000" dirty="0"/>
              <a:t>How many of these potential barriers are based on misinformation or misperceptions about Persons with HIV/AIDS?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Misinformation and Misperceptions Produce</a:t>
            </a:r>
          </a:p>
        </p:txBody>
      </p:sp>
      <p:sp>
        <p:nvSpPr>
          <p:cNvPr id="4" name="Content Placeholder 3"/>
          <p:cNvSpPr>
            <a:spLocks noGrp="1"/>
          </p:cNvSpPr>
          <p:nvPr>
            <p:ph sz="quarter" idx="1"/>
          </p:nvPr>
        </p:nvSpPr>
        <p:spPr/>
        <p:txBody>
          <a:bodyPr/>
          <a:lstStyle/>
          <a:p>
            <a:pPr algn="ctr">
              <a:buNone/>
            </a:pPr>
            <a:endParaRPr lang="en-US" dirty="0"/>
          </a:p>
          <a:p>
            <a:pPr algn="ctr">
              <a:buNone/>
            </a:pPr>
            <a:r>
              <a:rPr lang="en-US" sz="4000" dirty="0"/>
              <a:t>Fear</a:t>
            </a:r>
          </a:p>
          <a:p>
            <a:pPr algn="ctr">
              <a:buNone/>
            </a:pPr>
            <a:r>
              <a:rPr lang="en-US" sz="4000" dirty="0"/>
              <a:t>Discrimination</a:t>
            </a:r>
          </a:p>
          <a:p>
            <a:pPr algn="ctr">
              <a:buNone/>
            </a:pPr>
            <a:r>
              <a:rPr lang="en-US" sz="4000" dirty="0"/>
              <a:t>Prejudice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Getting It Right in VR</a:t>
            </a:r>
          </a:p>
        </p:txBody>
      </p:sp>
      <p:sp>
        <p:nvSpPr>
          <p:cNvPr id="4" name="Content Placeholder 3"/>
          <p:cNvSpPr>
            <a:spLocks noGrp="1"/>
          </p:cNvSpPr>
          <p:nvPr>
            <p:ph sz="half" idx="1"/>
          </p:nvPr>
        </p:nvSpPr>
        <p:spPr>
          <a:xfrm>
            <a:off x="301752" y="1371600"/>
            <a:ext cx="4194048" cy="4681728"/>
          </a:xfrm>
        </p:spPr>
        <p:txBody>
          <a:bodyPr>
            <a:normAutofit/>
          </a:bodyPr>
          <a:lstStyle/>
          <a:p>
            <a:pPr marL="0" indent="0">
              <a:buNone/>
            </a:pPr>
            <a:endParaRPr lang="en-US" dirty="0"/>
          </a:p>
          <a:p>
            <a:pPr marL="0" indent="0">
              <a:buNone/>
            </a:pPr>
            <a:r>
              <a:rPr lang="en-US" dirty="0"/>
              <a:t>If right information and right perception can aid in preventing discriminatory practices in the provision of vocational rehabilitation services, then professionally it is important that we get our information and outlook right.</a:t>
            </a:r>
            <a:endParaRPr lang="en-US" sz="2400" dirty="0"/>
          </a:p>
          <a:p>
            <a:pPr marL="457200" indent="-457200">
              <a:buFont typeface="+mj-lt"/>
              <a:buAutoNum type="arabicPeriod"/>
            </a:pPr>
            <a:endParaRPr lang="en-US" dirty="0"/>
          </a:p>
        </p:txBody>
      </p:sp>
      <p:pic>
        <p:nvPicPr>
          <p:cNvPr id="6" name="Content Placeholder 5" descr="HIV Obstacle.jpg"/>
          <p:cNvPicPr>
            <a:picLocks noGrp="1" noChangeAspect="1"/>
          </p:cNvPicPr>
          <p:nvPr>
            <p:ph sz="half" idx="2"/>
          </p:nvPr>
        </p:nvPicPr>
        <p:blipFill>
          <a:blip r:embed="rId3" cstate="print"/>
          <a:stretch>
            <a:fillRect/>
          </a:stretch>
        </p:blipFill>
        <p:spPr>
          <a:xfrm>
            <a:off x="4724400" y="2286000"/>
            <a:ext cx="4076943" cy="21336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Barriers to Good Service</a:t>
            </a:r>
          </a:p>
        </p:txBody>
      </p:sp>
      <p:sp>
        <p:nvSpPr>
          <p:cNvPr id="3" name="Text Placeholder 2"/>
          <p:cNvSpPr>
            <a:spLocks noGrp="1"/>
          </p:cNvSpPr>
          <p:nvPr>
            <p:ph type="body" sz="half" idx="3"/>
          </p:nvPr>
        </p:nvSpPr>
        <p:spPr/>
        <p:txBody>
          <a:bodyPr/>
          <a:lstStyle/>
          <a:p>
            <a:r>
              <a:rPr lang="en-US" dirty="0"/>
              <a:t>Assets to Good Service</a:t>
            </a:r>
          </a:p>
        </p:txBody>
      </p:sp>
      <p:sp>
        <p:nvSpPr>
          <p:cNvPr id="4" name="Content Placeholder 3"/>
          <p:cNvSpPr>
            <a:spLocks noGrp="1"/>
          </p:cNvSpPr>
          <p:nvPr>
            <p:ph sz="quarter" idx="2"/>
          </p:nvPr>
        </p:nvSpPr>
        <p:spPr/>
        <p:txBody>
          <a:bodyPr/>
          <a:lstStyle/>
          <a:p>
            <a:r>
              <a:rPr lang="en-US" dirty="0"/>
              <a:t>Fear</a:t>
            </a:r>
          </a:p>
          <a:p>
            <a:pPr>
              <a:buNone/>
            </a:pPr>
            <a:endParaRPr lang="en-US" dirty="0"/>
          </a:p>
          <a:p>
            <a:r>
              <a:rPr lang="en-US" dirty="0"/>
              <a:t>Discrimination</a:t>
            </a:r>
          </a:p>
          <a:p>
            <a:endParaRPr lang="en-US" dirty="0"/>
          </a:p>
          <a:p>
            <a:r>
              <a:rPr lang="en-US" dirty="0"/>
              <a:t>Prejudice</a:t>
            </a:r>
          </a:p>
        </p:txBody>
      </p:sp>
      <p:sp>
        <p:nvSpPr>
          <p:cNvPr id="5" name="Content Placeholder 4"/>
          <p:cNvSpPr>
            <a:spLocks noGrp="1"/>
          </p:cNvSpPr>
          <p:nvPr>
            <p:ph sz="quarter" idx="4"/>
          </p:nvPr>
        </p:nvSpPr>
        <p:spPr/>
        <p:txBody>
          <a:bodyPr/>
          <a:lstStyle/>
          <a:p>
            <a:r>
              <a:rPr lang="en-US" dirty="0"/>
              <a:t>Accurate Medical Information</a:t>
            </a:r>
          </a:p>
          <a:p>
            <a:r>
              <a:rPr lang="en-US" dirty="0"/>
              <a:t>Correct Understanding of ADA Law</a:t>
            </a:r>
          </a:p>
          <a:p>
            <a:r>
              <a:rPr lang="en-US" dirty="0"/>
              <a:t>Personal commitment to professional and ethical behavior</a:t>
            </a:r>
          </a:p>
        </p:txBody>
      </p:sp>
      <p:sp>
        <p:nvSpPr>
          <p:cNvPr id="6" name="Title 5"/>
          <p:cNvSpPr>
            <a:spLocks noGrp="1"/>
          </p:cNvSpPr>
          <p:nvPr>
            <p:ph type="title"/>
          </p:nvPr>
        </p:nvSpPr>
        <p:spPr/>
        <p:txBody>
          <a:bodyPr/>
          <a:lstStyle/>
          <a:p>
            <a:r>
              <a:rPr lang="en-US" dirty="0"/>
              <a:t>Removing the Barriers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3200400"/>
            <a:ext cx="6480174" cy="1216025"/>
          </a:xfrm>
        </p:spPr>
        <p:txBody>
          <a:bodyPr>
            <a:normAutofit/>
          </a:bodyPr>
          <a:lstStyle/>
          <a:p>
            <a:r>
              <a:rPr lang="en-US" sz="2800" dirty="0"/>
              <a:t>The Fear of Infection</a:t>
            </a:r>
          </a:p>
        </p:txBody>
      </p:sp>
      <p:sp>
        <p:nvSpPr>
          <p:cNvPr id="3" name="Title 2"/>
          <p:cNvSpPr>
            <a:spLocks noGrp="1"/>
          </p:cNvSpPr>
          <p:nvPr>
            <p:ph type="title"/>
          </p:nvPr>
        </p:nvSpPr>
        <p:spPr/>
        <p:txBody>
          <a:bodyPr/>
          <a:lstStyle/>
          <a:p>
            <a:r>
              <a:rPr lang="en-US" dirty="0"/>
              <a:t>What Are You Afraid 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71800" y="5029200"/>
            <a:ext cx="5943599" cy="838200"/>
          </a:xfrm>
        </p:spPr>
        <p:txBody>
          <a:bodyPr/>
          <a:lstStyle/>
          <a:p>
            <a:r>
              <a:rPr lang="en-US" dirty="0"/>
              <a:t>10 Most Common Fears About HIV Transmission</a:t>
            </a:r>
            <a:br>
              <a:rPr lang="en-US" dirty="0"/>
            </a:br>
            <a:endParaRPr lang="en-US" dirty="0"/>
          </a:p>
        </p:txBody>
      </p:sp>
      <p:pic>
        <p:nvPicPr>
          <p:cNvPr id="7" name="Picture Placeholder 6" descr="fears_intro.gif"/>
          <p:cNvPicPr>
            <a:picLocks noGrp="1" noChangeAspect="1"/>
          </p:cNvPicPr>
          <p:nvPr>
            <p:ph type="pic" idx="1"/>
          </p:nvPr>
        </p:nvPicPr>
        <p:blipFill>
          <a:blip r:embed="rId2" cstate="print"/>
          <a:srcRect t="16753" b="16753"/>
          <a:stretch>
            <a:fillRect/>
          </a:stretch>
        </p:blipFill>
        <p:spPr/>
      </p:pic>
      <p:sp>
        <p:nvSpPr>
          <p:cNvPr id="8" name="TextBox 7"/>
          <p:cNvSpPr txBox="1"/>
          <p:nvPr/>
        </p:nvSpPr>
        <p:spPr>
          <a:xfrm>
            <a:off x="228600" y="990600"/>
            <a:ext cx="2590800" cy="5369213"/>
          </a:xfrm>
          <a:prstGeom prst="rect">
            <a:avLst/>
          </a:prstGeom>
          <a:noFill/>
        </p:spPr>
        <p:txBody>
          <a:bodyPr wrap="square" rtlCol="0">
            <a:spAutoFit/>
          </a:bodyPr>
          <a:lstStyle/>
          <a:p>
            <a:pPr>
              <a:spcAft>
                <a:spcPts val="1800"/>
              </a:spcAft>
            </a:pPr>
            <a:r>
              <a:rPr lang="en-US" dirty="0">
                <a:solidFill>
                  <a:schemeClr val="bg1"/>
                </a:solidFill>
              </a:rPr>
              <a:t>Swimming in a Pool</a:t>
            </a:r>
          </a:p>
          <a:p>
            <a:pPr>
              <a:spcAft>
                <a:spcPts val="1800"/>
              </a:spcAft>
            </a:pPr>
            <a:r>
              <a:rPr lang="en-US" dirty="0">
                <a:solidFill>
                  <a:schemeClr val="bg1"/>
                </a:solidFill>
              </a:rPr>
              <a:t>Coughing or Sneezing</a:t>
            </a:r>
          </a:p>
          <a:p>
            <a:pPr>
              <a:spcAft>
                <a:spcPts val="1800"/>
              </a:spcAft>
            </a:pPr>
            <a:r>
              <a:rPr lang="en-US" dirty="0">
                <a:solidFill>
                  <a:schemeClr val="bg1"/>
                </a:solidFill>
              </a:rPr>
              <a:t>Chewing Gum</a:t>
            </a:r>
          </a:p>
          <a:p>
            <a:pPr>
              <a:spcAft>
                <a:spcPts val="1800"/>
              </a:spcAft>
            </a:pPr>
            <a:r>
              <a:rPr lang="en-US" dirty="0">
                <a:solidFill>
                  <a:schemeClr val="bg1"/>
                </a:solidFill>
              </a:rPr>
              <a:t>Mosquito Bites</a:t>
            </a:r>
          </a:p>
          <a:p>
            <a:pPr>
              <a:spcAft>
                <a:spcPts val="1800"/>
              </a:spcAft>
            </a:pPr>
            <a:r>
              <a:rPr lang="en-US" dirty="0">
                <a:solidFill>
                  <a:schemeClr val="bg1"/>
                </a:solidFill>
              </a:rPr>
              <a:t>Public Bathrooms</a:t>
            </a:r>
          </a:p>
          <a:p>
            <a:pPr>
              <a:spcAft>
                <a:spcPts val="1800"/>
              </a:spcAft>
            </a:pPr>
            <a:r>
              <a:rPr lang="en-US" dirty="0">
                <a:solidFill>
                  <a:schemeClr val="bg1"/>
                </a:solidFill>
              </a:rPr>
              <a:t>Eating at a Restaurant</a:t>
            </a:r>
          </a:p>
          <a:p>
            <a:pPr>
              <a:spcAft>
                <a:spcPts val="1800"/>
              </a:spcAft>
            </a:pPr>
            <a:r>
              <a:rPr lang="en-US" dirty="0">
                <a:solidFill>
                  <a:schemeClr val="bg1"/>
                </a:solidFill>
              </a:rPr>
              <a:t>Getting a Lap Dance</a:t>
            </a:r>
          </a:p>
          <a:p>
            <a:pPr>
              <a:spcAft>
                <a:spcPts val="1800"/>
              </a:spcAft>
            </a:pPr>
            <a:r>
              <a:rPr lang="en-US" dirty="0">
                <a:solidFill>
                  <a:schemeClr val="bg1"/>
                </a:solidFill>
              </a:rPr>
              <a:t>Sharing a Drink Glass</a:t>
            </a:r>
          </a:p>
          <a:p>
            <a:pPr>
              <a:spcAft>
                <a:spcPts val="1800"/>
              </a:spcAft>
            </a:pPr>
            <a:r>
              <a:rPr lang="en-US" dirty="0">
                <a:solidFill>
                  <a:schemeClr val="bg1"/>
                </a:solidFill>
              </a:rPr>
              <a:t>Shaking/Holding Hands</a:t>
            </a:r>
          </a:p>
          <a:p>
            <a:pPr>
              <a:spcAft>
                <a:spcPts val="1800"/>
              </a:spcAft>
            </a:pPr>
            <a:r>
              <a:rPr lang="en-US" dirty="0">
                <a:solidFill>
                  <a:schemeClr val="bg1"/>
                </a:solidFill>
              </a:rPr>
              <a:t>Kissing</a:t>
            </a:r>
          </a:p>
        </p:txBody>
      </p:sp>
      <p:sp>
        <p:nvSpPr>
          <p:cNvPr id="9" name="TextBox 8"/>
          <p:cNvSpPr txBox="1"/>
          <p:nvPr/>
        </p:nvSpPr>
        <p:spPr>
          <a:xfrm>
            <a:off x="3048000" y="6019800"/>
            <a:ext cx="5867400" cy="369332"/>
          </a:xfrm>
          <a:prstGeom prst="rect">
            <a:avLst/>
          </a:prstGeom>
          <a:noFill/>
        </p:spPr>
        <p:txBody>
          <a:bodyPr wrap="square" rtlCol="0">
            <a:spAutoFit/>
          </a:bodyPr>
          <a:lstStyle/>
          <a:p>
            <a:pPr algn="r"/>
            <a:r>
              <a:rPr lang="en-US" i="1" dirty="0"/>
              <a:t>From TheBody.com – Click </a:t>
            </a:r>
            <a:r>
              <a:rPr lang="en-US" i="1" dirty="0">
                <a:hlinkClick r:id="rId3"/>
              </a:rPr>
              <a:t>here</a:t>
            </a:r>
            <a:r>
              <a:rPr lang="en-US" i="1" dirty="0"/>
              <a:t> to view online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Real Story About HIV Transmission</a:t>
            </a:r>
          </a:p>
        </p:txBody>
      </p:sp>
      <p:sp>
        <p:nvSpPr>
          <p:cNvPr id="7" name="Content Placeholder 6"/>
          <p:cNvSpPr>
            <a:spLocks noGrp="1"/>
          </p:cNvSpPr>
          <p:nvPr>
            <p:ph sz="quarter" idx="1"/>
          </p:nvPr>
        </p:nvSpPr>
        <p:spPr>
          <a:xfrm>
            <a:off x="301752" y="1527048"/>
            <a:ext cx="8537448" cy="4645152"/>
          </a:xfrm>
        </p:spPr>
        <p:txBody>
          <a:bodyPr>
            <a:normAutofit/>
          </a:bodyPr>
          <a:lstStyle/>
          <a:p>
            <a:pPr marL="457200" indent="-457200">
              <a:spcBef>
                <a:spcPts val="600"/>
              </a:spcBef>
            </a:pPr>
            <a:r>
              <a:rPr lang="en-US" sz="2400" dirty="0"/>
              <a:t>Human Immunodeficiency Virus (HIV) is a </a:t>
            </a:r>
            <a:r>
              <a:rPr lang="en-US" u="sng" dirty="0">
                <a:solidFill>
                  <a:srgbClr val="C00000"/>
                </a:solidFill>
              </a:rPr>
              <a:t>BLOOD BORNE</a:t>
            </a:r>
            <a:r>
              <a:rPr lang="en-US" dirty="0">
                <a:solidFill>
                  <a:srgbClr val="C00000"/>
                </a:solidFill>
              </a:rPr>
              <a:t> </a:t>
            </a:r>
            <a:r>
              <a:rPr lang="en-US" sz="2400" dirty="0"/>
              <a:t>pathogen which requires blood-to-blood contact to be transmitted.</a:t>
            </a:r>
          </a:p>
          <a:p>
            <a:pPr marL="457200" indent="-457200">
              <a:spcBef>
                <a:spcPts val="600"/>
              </a:spcBef>
            </a:pPr>
            <a:r>
              <a:rPr lang="en-US" sz="2400" dirty="0"/>
              <a:t>It </a:t>
            </a:r>
            <a:r>
              <a:rPr lang="en-US" sz="2400" u="sng" dirty="0"/>
              <a:t>CANNOT</a:t>
            </a:r>
            <a:r>
              <a:rPr lang="en-US" sz="2400" dirty="0"/>
              <a:t> be contracted through the air or through casual contact.</a:t>
            </a:r>
          </a:p>
          <a:p>
            <a:pPr marL="457200" indent="-457200">
              <a:spcBef>
                <a:spcPts val="600"/>
              </a:spcBef>
            </a:pPr>
            <a:r>
              <a:rPr lang="en-US" sz="2400" dirty="0"/>
              <a:t>It is transmitted through </a:t>
            </a:r>
            <a:r>
              <a:rPr lang="en-US" sz="2400" u="sng" dirty="0"/>
              <a:t>SEXUAL CONTACT</a:t>
            </a:r>
            <a:r>
              <a:rPr lang="en-US" sz="2400" dirty="0"/>
              <a:t> and  </a:t>
            </a:r>
            <a:r>
              <a:rPr lang="en-US" sz="2400" u="sng" dirty="0"/>
              <a:t>BLOOD CONTACT</a:t>
            </a:r>
            <a:r>
              <a:rPr lang="en-US" sz="2400" dirty="0"/>
              <a:t>.</a:t>
            </a:r>
          </a:p>
          <a:p>
            <a:pPr marL="0" indent="0">
              <a:buNone/>
            </a:pPr>
            <a:endParaRPr lang="en-US" sz="2400" dirty="0"/>
          </a:p>
          <a:p>
            <a:pPr marL="0" indent="0" algn="ctr">
              <a:buNone/>
            </a:pPr>
            <a:endParaRPr lang="en-US" sz="2400" dirty="0"/>
          </a:p>
        </p:txBody>
      </p:sp>
      <p:pic>
        <p:nvPicPr>
          <p:cNvPr id="4" name="Picture 3" descr="REALLY_SNL_AIGflv.jpg"/>
          <p:cNvPicPr>
            <a:picLocks noChangeAspect="1"/>
          </p:cNvPicPr>
          <p:nvPr/>
        </p:nvPicPr>
        <p:blipFill>
          <a:blip r:embed="rId2" cstate="print"/>
          <a:stretch>
            <a:fillRect/>
          </a:stretch>
        </p:blipFill>
        <p:spPr>
          <a:xfrm>
            <a:off x="2971800" y="4495800"/>
            <a:ext cx="3149600" cy="181553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idx="1"/>
          </p:nvPr>
        </p:nvSpPr>
        <p:spPr/>
        <p:txBody>
          <a:bodyPr/>
          <a:lstStyle/>
          <a:p>
            <a:r>
              <a:rPr lang="en-US" dirty="0"/>
              <a:t>Sexual Contact</a:t>
            </a:r>
          </a:p>
        </p:txBody>
      </p:sp>
      <p:sp>
        <p:nvSpPr>
          <p:cNvPr id="12" name="Text Placeholder 11"/>
          <p:cNvSpPr>
            <a:spLocks noGrp="1"/>
          </p:cNvSpPr>
          <p:nvPr>
            <p:ph type="body" sz="half" idx="3"/>
          </p:nvPr>
        </p:nvSpPr>
        <p:spPr/>
        <p:txBody>
          <a:bodyPr/>
          <a:lstStyle/>
          <a:p>
            <a:r>
              <a:rPr lang="en-US" dirty="0"/>
              <a:t>Blood Contact (4 ways)</a:t>
            </a:r>
          </a:p>
        </p:txBody>
      </p:sp>
      <p:sp>
        <p:nvSpPr>
          <p:cNvPr id="8" name="Content Placeholder 7"/>
          <p:cNvSpPr>
            <a:spLocks noGrp="1"/>
          </p:cNvSpPr>
          <p:nvPr>
            <p:ph sz="quarter" idx="2"/>
          </p:nvPr>
        </p:nvSpPr>
        <p:spPr>
          <a:xfrm>
            <a:off x="301752" y="2471383"/>
            <a:ext cx="4117848" cy="3624617"/>
          </a:xfrm>
        </p:spPr>
        <p:txBody>
          <a:bodyPr>
            <a:normAutofit/>
          </a:bodyPr>
          <a:lstStyle/>
          <a:p>
            <a:pPr>
              <a:spcAft>
                <a:spcPts val="600"/>
              </a:spcAft>
            </a:pPr>
            <a:r>
              <a:rPr lang="en-US" sz="2400" dirty="0"/>
              <a:t>Most common mode of transmission</a:t>
            </a:r>
          </a:p>
          <a:p>
            <a:pPr>
              <a:spcAft>
                <a:spcPts val="600"/>
              </a:spcAft>
            </a:pPr>
            <a:r>
              <a:rPr lang="en-US" sz="2400" dirty="0"/>
              <a:t>Passed through white blood cells containing HIV</a:t>
            </a:r>
          </a:p>
          <a:p>
            <a:pPr>
              <a:spcAft>
                <a:spcPts val="600"/>
              </a:spcAft>
            </a:pPr>
            <a:r>
              <a:rPr lang="en-US" sz="2400" dirty="0"/>
              <a:t>Passed through bodily fluids, such as semen and vaginal secretions</a:t>
            </a:r>
          </a:p>
          <a:p>
            <a:pPr>
              <a:buNone/>
            </a:pPr>
            <a:endParaRPr lang="en-US" sz="2400" dirty="0"/>
          </a:p>
          <a:p>
            <a:pPr>
              <a:buNone/>
            </a:pPr>
            <a:endParaRPr lang="en-US" sz="2400" dirty="0"/>
          </a:p>
        </p:txBody>
      </p:sp>
      <p:sp>
        <p:nvSpPr>
          <p:cNvPr id="7" name="Title 6"/>
          <p:cNvSpPr>
            <a:spLocks noGrp="1"/>
          </p:cNvSpPr>
          <p:nvPr>
            <p:ph type="title"/>
          </p:nvPr>
        </p:nvSpPr>
        <p:spPr/>
        <p:txBody>
          <a:bodyPr/>
          <a:lstStyle/>
          <a:p>
            <a:r>
              <a:rPr lang="en-US" dirty="0"/>
              <a:t>Transmission of HIV AIDS</a:t>
            </a:r>
          </a:p>
        </p:txBody>
      </p:sp>
      <p:sp>
        <p:nvSpPr>
          <p:cNvPr id="13" name="Content Placeholder 12"/>
          <p:cNvSpPr>
            <a:spLocks noGrp="1"/>
          </p:cNvSpPr>
          <p:nvPr>
            <p:ph sz="quarter" idx="4"/>
          </p:nvPr>
        </p:nvSpPr>
        <p:spPr/>
        <p:txBody>
          <a:bodyPr/>
          <a:lstStyle/>
          <a:p>
            <a:pPr>
              <a:spcAft>
                <a:spcPts val="600"/>
              </a:spcAft>
            </a:pPr>
            <a:r>
              <a:rPr lang="en-US" sz="2400" dirty="0"/>
              <a:t>Blood product transfusions</a:t>
            </a:r>
          </a:p>
          <a:p>
            <a:pPr>
              <a:spcAft>
                <a:spcPts val="600"/>
              </a:spcAft>
            </a:pPr>
            <a:r>
              <a:rPr lang="en-US" sz="2400" dirty="0"/>
              <a:t>Intravenous drug use</a:t>
            </a:r>
          </a:p>
          <a:p>
            <a:pPr>
              <a:spcAft>
                <a:spcPts val="600"/>
              </a:spcAft>
            </a:pPr>
            <a:r>
              <a:rPr lang="en-US" sz="2400" dirty="0"/>
              <a:t>Maternal-fetal transmission</a:t>
            </a:r>
          </a:p>
          <a:p>
            <a:pPr>
              <a:spcAft>
                <a:spcPts val="600"/>
              </a:spcAft>
            </a:pPr>
            <a:r>
              <a:rPr lang="en-US" sz="2400" dirty="0"/>
              <a:t>Occupational exposure in a healthcare setting</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Visual Review</a:t>
            </a:r>
          </a:p>
        </p:txBody>
      </p:sp>
      <p:pic>
        <p:nvPicPr>
          <p:cNvPr id="5" name="Content Placeholder 4" descr="hiv-transmission.jpg"/>
          <p:cNvPicPr>
            <a:picLocks noGrp="1" noChangeAspect="1"/>
          </p:cNvPicPr>
          <p:nvPr>
            <p:ph sz="quarter" idx="1"/>
          </p:nvPr>
        </p:nvPicPr>
        <p:blipFill>
          <a:blip r:embed="rId2" cstate="print"/>
          <a:stretch>
            <a:fillRect/>
          </a:stretch>
        </p:blipFill>
        <p:spPr>
          <a:xfrm>
            <a:off x="228600" y="2196292"/>
            <a:ext cx="8686800" cy="2696383"/>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a:t>
            </a:r>
          </a:p>
        </p:txBody>
      </p:sp>
      <p:sp>
        <p:nvSpPr>
          <p:cNvPr id="3" name="Content Placeholder 2"/>
          <p:cNvSpPr>
            <a:spLocks noGrp="1"/>
          </p:cNvSpPr>
          <p:nvPr>
            <p:ph sz="quarter" idx="1"/>
          </p:nvPr>
        </p:nvSpPr>
        <p:spPr>
          <a:xfrm>
            <a:off x="304800" y="2895600"/>
            <a:ext cx="8580120" cy="2133600"/>
          </a:xfrm>
        </p:spPr>
        <p:txBody>
          <a:bodyPr>
            <a:normAutofit lnSpcReduction="10000"/>
          </a:bodyPr>
          <a:lstStyle/>
          <a:p>
            <a:r>
              <a:rPr lang="en-US" dirty="0"/>
              <a:t>The development of an Exposure Control Plan required by OSHA </a:t>
            </a:r>
          </a:p>
          <a:p>
            <a:r>
              <a:rPr lang="en-US" dirty="0"/>
              <a:t>Annual instruction in Blood Borne Pathogen safety for VR staff</a:t>
            </a:r>
          </a:p>
          <a:p>
            <a:pPr marL="0" indent="0" algn="r">
              <a:buNone/>
            </a:pPr>
            <a:endParaRPr lang="en-US" sz="1200" dirty="0"/>
          </a:p>
          <a:p>
            <a:pPr marL="0" indent="0" algn="r">
              <a:buNone/>
            </a:pPr>
            <a:r>
              <a:rPr lang="en-US" sz="1200" dirty="0"/>
              <a:t>(United States Department of Labor, 2012)</a:t>
            </a:r>
          </a:p>
          <a:p>
            <a:pPr>
              <a:buNone/>
            </a:pPr>
            <a:endParaRPr lang="en-US" dirty="0"/>
          </a:p>
          <a:p>
            <a:endParaRPr lang="en-US" dirty="0"/>
          </a:p>
          <a:p>
            <a:endParaRPr lang="en-US" dirty="0"/>
          </a:p>
          <a:p>
            <a:pPr>
              <a:buNone/>
            </a:pPr>
            <a:endParaRPr lang="en-US" dirty="0"/>
          </a:p>
        </p:txBody>
      </p:sp>
      <p:pic>
        <p:nvPicPr>
          <p:cNvPr id="4" name="Picture 3" descr="best practices.jpg"/>
          <p:cNvPicPr>
            <a:picLocks noChangeAspect="1"/>
          </p:cNvPicPr>
          <p:nvPr/>
        </p:nvPicPr>
        <p:blipFill>
          <a:blip r:embed="rId3" cstate="print"/>
          <a:srcRect t="18310"/>
          <a:stretch>
            <a:fillRect/>
          </a:stretch>
        </p:blipFill>
        <p:spPr>
          <a:xfrm>
            <a:off x="2895600" y="228600"/>
            <a:ext cx="3184230" cy="23798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Purpose of this Training</a:t>
            </a:r>
          </a:p>
        </p:txBody>
      </p:sp>
      <p:sp>
        <p:nvSpPr>
          <p:cNvPr id="4" name="TextBox 3"/>
          <p:cNvSpPr txBox="1"/>
          <p:nvPr/>
        </p:nvSpPr>
        <p:spPr>
          <a:xfrm>
            <a:off x="152400" y="2133600"/>
            <a:ext cx="8839200" cy="1631216"/>
          </a:xfrm>
          <a:prstGeom prst="rect">
            <a:avLst/>
          </a:prstGeom>
          <a:noFill/>
        </p:spPr>
        <p:txBody>
          <a:bodyPr wrap="square" rtlCol="0">
            <a:spAutoFit/>
          </a:bodyPr>
          <a:lstStyle/>
          <a:p>
            <a:pPr algn="ctr"/>
            <a:r>
              <a:rPr lang="en-US" sz="2000" dirty="0"/>
              <a:t>To educate vocational rehabilitation counselors and service providers on key issues related to working with clients who are HIV positive to avoid discriminatory practices, whether intentional or unintentional, that undermine the self-determination and person-centered goals of our customers.</a:t>
            </a:r>
          </a:p>
        </p:txBody>
      </p:sp>
      <p:pic>
        <p:nvPicPr>
          <p:cNvPr id="5" name="Picture 4" descr="th.jpg"/>
          <p:cNvPicPr>
            <a:picLocks noChangeAspect="1"/>
          </p:cNvPicPr>
          <p:nvPr/>
        </p:nvPicPr>
        <p:blipFill>
          <a:blip r:embed="rId3" cstate="print"/>
          <a:stretch>
            <a:fillRect/>
          </a:stretch>
        </p:blipFill>
        <p:spPr>
          <a:xfrm>
            <a:off x="3124200" y="3657600"/>
            <a:ext cx="2857500" cy="21431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68426" y="2971800"/>
            <a:ext cx="6480174" cy="1444625"/>
          </a:xfrm>
        </p:spPr>
        <p:txBody>
          <a:bodyPr/>
          <a:lstStyle/>
          <a:p>
            <a:r>
              <a:rPr lang="en-US" dirty="0"/>
              <a:t>American with Disabilities Act (ADA) and the HIV Consumer</a:t>
            </a:r>
          </a:p>
        </p:txBody>
      </p:sp>
      <p:sp>
        <p:nvSpPr>
          <p:cNvPr id="3" name="Title 2"/>
          <p:cNvSpPr>
            <a:spLocks noGrp="1"/>
          </p:cNvSpPr>
          <p:nvPr>
            <p:ph type="title"/>
          </p:nvPr>
        </p:nvSpPr>
        <p:spPr/>
        <p:txBody>
          <a:bodyPr/>
          <a:lstStyle/>
          <a:p>
            <a:r>
              <a:rPr lang="en-US" dirty="0"/>
              <a:t>What Are You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685800"/>
            <a:ext cx="6096000" cy="1143000"/>
          </a:xfrm>
          <a:solidFill>
            <a:schemeClr val="bg1"/>
          </a:solidFill>
        </p:spPr>
        <p:txBody>
          <a:bodyPr/>
          <a:lstStyle/>
          <a:p>
            <a:pPr marL="274320"/>
            <a:r>
              <a:rPr lang="en-US" dirty="0"/>
              <a:t>Does the ADA apply to Vocational Rehabilitation and Community Resource Providers?</a:t>
            </a:r>
          </a:p>
        </p:txBody>
      </p:sp>
      <p:pic>
        <p:nvPicPr>
          <p:cNvPr id="9" name="Picture Placeholder 8" descr="yes.jpg"/>
          <p:cNvPicPr>
            <a:picLocks noGrp="1" noChangeAspect="1"/>
          </p:cNvPicPr>
          <p:nvPr>
            <p:ph type="pic" idx="1"/>
          </p:nvPr>
        </p:nvPicPr>
        <p:blipFill>
          <a:blip r:embed="rId2" cstate="print"/>
          <a:srcRect t="1515" b="1515"/>
          <a:stretch>
            <a:fillRect/>
          </a:stretch>
        </p:blipFill>
        <p:spPr>
          <a:xfrm>
            <a:off x="3048000" y="1905000"/>
            <a:ext cx="5867400" cy="4267200"/>
          </a:xfrm>
        </p:spPr>
      </p:pic>
      <p:sp>
        <p:nvSpPr>
          <p:cNvPr id="6" name="Text Placeholder 5"/>
          <p:cNvSpPr>
            <a:spLocks noGrp="1"/>
          </p:cNvSpPr>
          <p:nvPr>
            <p:ph type="body" sz="half" idx="2"/>
          </p:nvPr>
        </p:nvSpPr>
        <p:spPr/>
        <p:txBody>
          <a:bodyPr>
            <a:normAutofit/>
          </a:bodyPr>
          <a:lstStyle/>
          <a:p>
            <a:endParaRPr lang="en-US" sz="2000" dirty="0"/>
          </a:p>
          <a:p>
            <a:r>
              <a:rPr lang="en-US" sz="2000" dirty="0"/>
              <a:t>“The ADA applies to all State and local governments, their departments and agencies, and any other instrumentalities or special purpose districts of State or local governments.” </a:t>
            </a:r>
          </a:p>
          <a:p>
            <a:r>
              <a:rPr lang="en-US" sz="2000" dirty="0"/>
              <a:t>(U.S. Department of Justice, 2012)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 Right To Equal Access</a:t>
            </a:r>
          </a:p>
        </p:txBody>
      </p:sp>
      <p:sp>
        <p:nvSpPr>
          <p:cNvPr id="6" name="Content Placeholder 5"/>
          <p:cNvSpPr>
            <a:spLocks noGrp="1"/>
          </p:cNvSpPr>
          <p:nvPr>
            <p:ph sz="quarter" idx="1"/>
          </p:nvPr>
        </p:nvSpPr>
        <p:spPr>
          <a:xfrm>
            <a:off x="381000" y="1676400"/>
            <a:ext cx="8305800" cy="4422648"/>
          </a:xfrm>
        </p:spPr>
        <p:txBody>
          <a:bodyPr>
            <a:normAutofit/>
          </a:bodyPr>
          <a:lstStyle/>
          <a:p>
            <a:pPr>
              <a:buNone/>
            </a:pPr>
            <a:r>
              <a:rPr lang="en-US" dirty="0"/>
              <a:t>	No qualified individual with a disability shall, on the basis of disability, be excluded from participation in or be denied the benefits of the services, programs, or activities of a public entity, or be subjected to discrimination by any public entity. [ADA §35.130(a)]</a:t>
            </a:r>
          </a:p>
          <a:p>
            <a:pPr>
              <a:buNone/>
            </a:pPr>
            <a:endParaRPr lang="en-US" dirty="0"/>
          </a:p>
          <a:p>
            <a:pPr>
              <a:buNone/>
            </a:pPr>
            <a:endParaRPr lang="en-US" dirty="0"/>
          </a:p>
          <a:p>
            <a:pPr>
              <a:buNone/>
            </a:pPr>
            <a:endParaRPr lang="en-US" dirty="0"/>
          </a:p>
          <a:p>
            <a:pPr>
              <a:buNone/>
            </a:pPr>
            <a:endParaRPr lang="en-US" sz="1200" dirty="0"/>
          </a:p>
          <a:p>
            <a:pPr>
              <a:buNone/>
            </a:pPr>
            <a:endParaRPr lang="en-US" dirty="0"/>
          </a:p>
        </p:txBody>
      </p:sp>
      <p:pic>
        <p:nvPicPr>
          <p:cNvPr id="7" name="Picture 6" descr="HIV-rights-logo.png"/>
          <p:cNvPicPr>
            <a:picLocks noChangeAspect="1"/>
          </p:cNvPicPr>
          <p:nvPr/>
        </p:nvPicPr>
        <p:blipFill>
          <a:blip r:embed="rId3" cstate="print"/>
          <a:stretch>
            <a:fillRect/>
          </a:stretch>
        </p:blipFill>
        <p:spPr>
          <a:xfrm>
            <a:off x="2819400" y="4572000"/>
            <a:ext cx="3450343" cy="92964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a:t>
            </a:r>
          </a:p>
        </p:txBody>
      </p:sp>
      <p:sp>
        <p:nvSpPr>
          <p:cNvPr id="3" name="Content Placeholder 2"/>
          <p:cNvSpPr>
            <a:spLocks noGrp="1"/>
          </p:cNvSpPr>
          <p:nvPr>
            <p:ph sz="quarter" idx="1"/>
          </p:nvPr>
        </p:nvSpPr>
        <p:spPr/>
        <p:txBody>
          <a:bodyPr/>
          <a:lstStyle/>
          <a:p>
            <a:pPr>
              <a:buNone/>
            </a:pPr>
            <a:r>
              <a:rPr lang="en-US" dirty="0"/>
              <a:t>Is this permissible?</a:t>
            </a:r>
          </a:p>
          <a:p>
            <a:pPr>
              <a:buNone/>
            </a:pPr>
            <a:endParaRPr lang="en-US" dirty="0"/>
          </a:p>
          <a:p>
            <a:pPr>
              <a:buNone/>
            </a:pPr>
            <a:r>
              <a:rPr lang="en-US" dirty="0"/>
              <a:t>	A consumer with HIV is referred to a community resource provider for supported employment.  The referral is declined on the basis that the job placement counselor is uncomfortable working with the consumer.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We cannot deny access to a qualified person with a  disability.</a:t>
            </a:r>
          </a:p>
        </p:txBody>
      </p:sp>
      <p:sp>
        <p:nvSpPr>
          <p:cNvPr id="11" name="Text Placeholder 10"/>
          <p:cNvSpPr>
            <a:spLocks noGrp="1"/>
          </p:cNvSpPr>
          <p:nvPr>
            <p:ph type="body" sz="half" idx="2"/>
          </p:nvPr>
        </p:nvSpPr>
        <p:spPr>
          <a:xfrm>
            <a:off x="228600" y="990600"/>
            <a:ext cx="2590800" cy="5257800"/>
          </a:xfrm>
        </p:spPr>
        <p:txBody>
          <a:bodyPr/>
          <a:lstStyle/>
          <a:p>
            <a:r>
              <a:rPr lang="en-US" sz="2000" dirty="0"/>
              <a:t> “A public entity, in providing any aid, benefit, or service, may not, directly or through contractual, licensing, or other arrangements, on the basis of disability—  Deny a qualified individual with a disability the opportunity to participate in or benefit from the aid, benefit, or service.” </a:t>
            </a:r>
          </a:p>
          <a:p>
            <a:pPr algn="r"/>
            <a:r>
              <a:rPr lang="en-US" sz="1400" dirty="0"/>
              <a:t>ADA §35.130(b)(1)(</a:t>
            </a:r>
            <a:r>
              <a:rPr lang="en-US" sz="1400" dirty="0" err="1"/>
              <a:t>i</a:t>
            </a:r>
            <a:r>
              <a:rPr lang="en-US" sz="1400" dirty="0"/>
              <a:t>)</a:t>
            </a:r>
          </a:p>
        </p:txBody>
      </p:sp>
      <p:pic>
        <p:nvPicPr>
          <p:cNvPr id="14" name="Picture Placeholder 13" descr="yes-no.jpg"/>
          <p:cNvPicPr>
            <a:picLocks noGrp="1" noChangeAspect="1"/>
          </p:cNvPicPr>
          <p:nvPr>
            <p:ph type="pic" idx="1"/>
          </p:nvPr>
        </p:nvPicPr>
        <p:blipFill>
          <a:blip r:embed="rId2" cstate="print"/>
          <a:srcRect t="1515" b="1515"/>
          <a:stretch>
            <a:fillRect/>
          </a:stretch>
        </p:blipFill>
        <p:spPr>
          <a:xfrm>
            <a:off x="2895600" y="609600"/>
            <a:ext cx="6096000" cy="441960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2</a:t>
            </a:r>
          </a:p>
        </p:txBody>
      </p:sp>
      <p:sp>
        <p:nvSpPr>
          <p:cNvPr id="3" name="Content Placeholder 2"/>
          <p:cNvSpPr>
            <a:spLocks noGrp="1"/>
          </p:cNvSpPr>
          <p:nvPr>
            <p:ph sz="quarter" idx="1"/>
          </p:nvPr>
        </p:nvSpPr>
        <p:spPr/>
        <p:txBody>
          <a:bodyPr>
            <a:normAutofit/>
          </a:bodyPr>
          <a:lstStyle/>
          <a:p>
            <a:pPr>
              <a:spcAft>
                <a:spcPts val="1200"/>
              </a:spcAft>
              <a:buNone/>
            </a:pPr>
            <a:r>
              <a:rPr lang="en-US" dirty="0"/>
              <a:t>Is this permissible?</a:t>
            </a:r>
          </a:p>
          <a:p>
            <a:pPr>
              <a:buNone/>
            </a:pPr>
            <a:r>
              <a:rPr lang="en-US" dirty="0"/>
              <a:t>	A client with HIV would benefit from job development and job placement services. When discussing the service with the client, the counselor does not inform the client that this service is available through her office by the Business Employment Specialist.  Instead, the counselor opts to tell her client of an outside agency in the adjacent town to which the counselor would like to refer her.</a:t>
            </a:r>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00375" y="5257800"/>
            <a:ext cx="5867400" cy="990600"/>
          </a:xfrm>
        </p:spPr>
        <p:txBody>
          <a:bodyPr>
            <a:normAutofit fontScale="90000"/>
          </a:bodyPr>
          <a:lstStyle/>
          <a:p>
            <a:pPr algn="ctr">
              <a:spcBef>
                <a:spcPts val="1800"/>
              </a:spcBef>
              <a:spcAft>
                <a:spcPts val="1800"/>
              </a:spcAft>
            </a:pPr>
            <a:r>
              <a:rPr lang="en-US" dirty="0"/>
              <a:t>Not only is it not permissible, what about informed choice? </a:t>
            </a:r>
            <a:br>
              <a:rPr lang="en-US" dirty="0"/>
            </a:br>
            <a:endParaRPr lang="en-US" sz="1800" dirty="0"/>
          </a:p>
        </p:txBody>
      </p:sp>
      <p:pic>
        <p:nvPicPr>
          <p:cNvPr id="9" name="Picture Placeholder 8" descr="web+work+decline+saying+no+refuse+thumbs+down.jpg"/>
          <p:cNvPicPr>
            <a:picLocks noGrp="1" noChangeAspect="1"/>
          </p:cNvPicPr>
          <p:nvPr>
            <p:ph type="pic" idx="1"/>
          </p:nvPr>
        </p:nvPicPr>
        <p:blipFill>
          <a:blip r:embed="rId3" cstate="print"/>
          <a:srcRect l="13268" r="13268"/>
          <a:stretch>
            <a:fillRect/>
          </a:stretch>
        </p:blipFill>
        <p:spPr>
          <a:xfrm>
            <a:off x="2895600" y="609600"/>
            <a:ext cx="6095999" cy="4495800"/>
          </a:xfrm>
        </p:spPr>
      </p:pic>
      <p:sp>
        <p:nvSpPr>
          <p:cNvPr id="2" name="Text Placeholder 1"/>
          <p:cNvSpPr>
            <a:spLocks noGrp="1"/>
          </p:cNvSpPr>
          <p:nvPr>
            <p:ph type="body" sz="half" idx="2"/>
          </p:nvPr>
        </p:nvSpPr>
        <p:spPr/>
        <p:txBody>
          <a:bodyPr/>
          <a:lstStyle/>
          <a:p>
            <a:r>
              <a:rPr lang="en-US" sz="2000" dirty="0"/>
              <a:t>“A public entity may not deny a qualified individual with a disability the opportunity to participate in services, programs, or activities that are not separate or different, despite the existence of permissibly separate or different programs or activities.”</a:t>
            </a:r>
          </a:p>
          <a:p>
            <a:r>
              <a:rPr lang="en-US" sz="1400" dirty="0"/>
              <a:t>ADA §35.130(b)(2)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3</a:t>
            </a:r>
          </a:p>
        </p:txBody>
      </p:sp>
      <p:sp>
        <p:nvSpPr>
          <p:cNvPr id="3" name="Content Placeholder 2"/>
          <p:cNvSpPr>
            <a:spLocks noGrp="1"/>
          </p:cNvSpPr>
          <p:nvPr>
            <p:ph sz="quarter" idx="1"/>
          </p:nvPr>
        </p:nvSpPr>
        <p:spPr/>
        <p:txBody>
          <a:bodyPr/>
          <a:lstStyle/>
          <a:p>
            <a:pPr>
              <a:buNone/>
            </a:pPr>
            <a:r>
              <a:rPr lang="en-US" dirty="0"/>
              <a:t>Is this permissible?	</a:t>
            </a:r>
          </a:p>
          <a:p>
            <a:pPr>
              <a:buNone/>
            </a:pPr>
            <a:endParaRPr lang="en-US" dirty="0"/>
          </a:p>
          <a:p>
            <a:pPr>
              <a:buNone/>
            </a:pPr>
            <a:r>
              <a:rPr lang="en-US" dirty="0"/>
              <a:t>	A consumer with HIV is referred for work adjustment services at a community TRC.  The referral is declined on the basis that due to the nature of the work, there is real and potential danger of contamination of other workers.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Maybe Yes; Maybe No</a:t>
            </a:r>
          </a:p>
        </p:txBody>
      </p:sp>
      <p:sp>
        <p:nvSpPr>
          <p:cNvPr id="7" name="Content Placeholder 6"/>
          <p:cNvSpPr>
            <a:spLocks noGrp="1"/>
          </p:cNvSpPr>
          <p:nvPr>
            <p:ph sz="quarter" idx="1"/>
          </p:nvPr>
        </p:nvSpPr>
        <p:spPr/>
        <p:txBody>
          <a:bodyPr/>
          <a:lstStyle/>
          <a:p>
            <a:pPr>
              <a:buNone/>
            </a:pPr>
            <a:endParaRPr lang="en-US" dirty="0"/>
          </a:p>
          <a:p>
            <a:pPr>
              <a:buNone/>
            </a:pPr>
            <a:r>
              <a:rPr lang="en-US" dirty="0"/>
              <a:t>	“A public entity may impose legitimate safety requirements necessary for the safe operation of its services, programs, or activities. However, the public entity must ensure that its safety requirements are based on actual risks, not on mere speculation, stereotypes, or generalizations about individuals with disabilities.” </a:t>
            </a:r>
            <a:r>
              <a:rPr lang="en-US" sz="2000" dirty="0"/>
              <a:t>[ADA §35.130 (h)]</a:t>
            </a:r>
          </a:p>
          <a:p>
            <a:pPr>
              <a:buNone/>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“Direct Threat?”</a:t>
            </a:r>
          </a:p>
        </p:txBody>
      </p:sp>
      <p:sp>
        <p:nvSpPr>
          <p:cNvPr id="11" name="Content Placeholder 10"/>
          <p:cNvSpPr>
            <a:spLocks noGrp="1"/>
          </p:cNvSpPr>
          <p:nvPr>
            <p:ph sz="quarter" idx="1"/>
          </p:nvPr>
        </p:nvSpPr>
        <p:spPr/>
        <p:txBody>
          <a:bodyPr>
            <a:normAutofit/>
          </a:bodyPr>
          <a:lstStyle/>
          <a:p>
            <a:r>
              <a:rPr lang="en-US" dirty="0"/>
              <a:t>It is a question of safety</a:t>
            </a:r>
          </a:p>
          <a:p>
            <a:r>
              <a:rPr lang="en-US" dirty="0"/>
              <a:t>Must pose a significant risk of substantial harm</a:t>
            </a:r>
          </a:p>
          <a:p>
            <a:r>
              <a:rPr lang="en-US" dirty="0"/>
              <a:t>Cannot be reduced by providing “reasonable accommodation”</a:t>
            </a:r>
          </a:p>
          <a:p>
            <a:r>
              <a:rPr lang="en-US" dirty="0"/>
              <a:t>Must be established through objectively medically supportable methods  </a:t>
            </a:r>
          </a:p>
          <a:p>
            <a:r>
              <a:rPr lang="en-US" dirty="0"/>
              <a:t>Cannot be determined based on an assumption</a:t>
            </a:r>
          </a:p>
          <a:p>
            <a:r>
              <a:rPr lang="en-US" dirty="0"/>
              <a:t>Transmission of HIV will rarely be a legitimate “direct threat” issue </a:t>
            </a:r>
            <a:r>
              <a:rPr lang="en-US" sz="1400" dirty="0"/>
              <a:t>(U.S. Department of Justice, 2012)</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HIV Positive Client</a:t>
            </a:r>
          </a:p>
        </p:txBody>
      </p:sp>
      <p:pic>
        <p:nvPicPr>
          <p:cNvPr id="4" name="Picture 3" descr="employment1.jpg"/>
          <p:cNvPicPr>
            <a:picLocks noChangeAspect="1"/>
          </p:cNvPicPr>
          <p:nvPr/>
        </p:nvPicPr>
        <p:blipFill>
          <a:blip r:embed="rId2" cstate="print"/>
          <a:stretch>
            <a:fillRect/>
          </a:stretch>
        </p:blipFill>
        <p:spPr>
          <a:xfrm>
            <a:off x="3048000" y="2895600"/>
            <a:ext cx="3048000" cy="289017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762000"/>
          </a:xfrm>
        </p:spPr>
        <p:txBody>
          <a:bodyPr/>
          <a:lstStyle/>
          <a:p>
            <a:r>
              <a:rPr lang="en-US" dirty="0"/>
              <a:t>IN SUMMARY</a:t>
            </a:r>
          </a:p>
        </p:txBody>
      </p:sp>
      <p:sp>
        <p:nvSpPr>
          <p:cNvPr id="3" name="Text Placeholder 2"/>
          <p:cNvSpPr>
            <a:spLocks noGrp="1"/>
          </p:cNvSpPr>
          <p:nvPr>
            <p:ph type="body" idx="2"/>
          </p:nvPr>
        </p:nvSpPr>
        <p:spPr>
          <a:xfrm>
            <a:off x="228600" y="1828800"/>
            <a:ext cx="2514600" cy="4297363"/>
          </a:xfrm>
        </p:spPr>
        <p:txBody>
          <a:bodyPr>
            <a:normAutofit/>
          </a:bodyPr>
          <a:lstStyle/>
          <a:p>
            <a:r>
              <a:rPr lang="en-US" dirty="0"/>
              <a:t>In our capacity as vocational rehabilitation professionals, we must insure that the decisions  we make and the actions we take, personally and as an agency, must be in accordance with the American with Disabilities Act (ADA) in order to protect the rights of persons with HIV, to allow them full access to services, and to aid them in achieving their employment goals.</a:t>
            </a:r>
          </a:p>
        </p:txBody>
      </p:sp>
      <p:pic>
        <p:nvPicPr>
          <p:cNvPr id="5" name="Content Placeholder 4" descr="philadelphia-movie-library-scene.jpg"/>
          <p:cNvPicPr>
            <a:picLocks noGrp="1" noChangeAspect="1"/>
          </p:cNvPicPr>
          <p:nvPr>
            <p:ph sz="quarter" idx="1"/>
          </p:nvPr>
        </p:nvPicPr>
        <p:blipFill>
          <a:blip r:embed="rId2" cstate="print"/>
          <a:stretch>
            <a:fillRect/>
          </a:stretch>
        </p:blipFill>
        <p:spPr>
          <a:xfrm>
            <a:off x="2895600" y="609600"/>
            <a:ext cx="6096000" cy="4686300"/>
          </a:xfrm>
        </p:spPr>
      </p:pic>
      <p:sp>
        <p:nvSpPr>
          <p:cNvPr id="6" name="TextBox 5"/>
          <p:cNvSpPr txBox="1"/>
          <p:nvPr/>
        </p:nvSpPr>
        <p:spPr>
          <a:xfrm>
            <a:off x="2971800" y="5486400"/>
            <a:ext cx="5943600" cy="738664"/>
          </a:xfrm>
          <a:prstGeom prst="rect">
            <a:avLst/>
          </a:prstGeom>
          <a:noFill/>
        </p:spPr>
        <p:txBody>
          <a:bodyPr wrap="square" rtlCol="0">
            <a:spAutoFit/>
          </a:bodyPr>
          <a:lstStyle/>
          <a:p>
            <a:pPr algn="ctr"/>
            <a:r>
              <a:rPr lang="en-US" sz="2400" dirty="0"/>
              <a:t>The Essence of Discrimination</a:t>
            </a:r>
          </a:p>
          <a:p>
            <a:pPr algn="ctr"/>
            <a:r>
              <a:rPr lang="en-US" dirty="0">
                <a:hlinkClick r:id="rId3"/>
              </a:rPr>
              <a:t>http://youtu.be/LBP8QDlm6OA</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28600" y="2895600"/>
            <a:ext cx="8686800" cy="1295400"/>
          </a:xfrm>
        </p:spPr>
        <p:txBody>
          <a:bodyPr>
            <a:normAutofit/>
          </a:bodyPr>
          <a:lstStyle/>
          <a:p>
            <a:r>
              <a:rPr lang="en-US" dirty="0"/>
              <a:t>Prejudice </a:t>
            </a:r>
          </a:p>
          <a:p>
            <a:r>
              <a:rPr lang="en-US" dirty="0"/>
              <a:t>leads to </a:t>
            </a:r>
          </a:p>
          <a:p>
            <a:r>
              <a:rPr lang="en-US" dirty="0"/>
              <a:t>discrimination</a:t>
            </a:r>
          </a:p>
        </p:txBody>
      </p:sp>
      <p:sp>
        <p:nvSpPr>
          <p:cNvPr id="3" name="Title 2"/>
          <p:cNvSpPr>
            <a:spLocks noGrp="1"/>
          </p:cNvSpPr>
          <p:nvPr>
            <p:ph type="title"/>
          </p:nvPr>
        </p:nvSpPr>
        <p:spPr/>
        <p:txBody>
          <a:bodyPr/>
          <a:lstStyle/>
          <a:p>
            <a:r>
              <a:rPr lang="en-US" dirty="0"/>
              <a:t>What are you thinking?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Prejudice</a:t>
            </a:r>
          </a:p>
        </p:txBody>
      </p:sp>
      <p:sp>
        <p:nvSpPr>
          <p:cNvPr id="3" name="Content Placeholder 2"/>
          <p:cNvSpPr>
            <a:spLocks noGrp="1"/>
          </p:cNvSpPr>
          <p:nvPr>
            <p:ph sz="half" idx="1"/>
          </p:nvPr>
        </p:nvSpPr>
        <p:spPr/>
        <p:txBody>
          <a:bodyPr>
            <a:normAutofit fontScale="92500" lnSpcReduction="20000"/>
          </a:bodyPr>
          <a:lstStyle/>
          <a:p>
            <a:pPr>
              <a:spcAft>
                <a:spcPts val="600"/>
              </a:spcAft>
              <a:buFont typeface="Arial" pitchFamily="34" charset="0"/>
              <a:buChar char="•"/>
            </a:pPr>
            <a:r>
              <a:rPr lang="en-US" dirty="0"/>
              <a:t>A preconceived judgment or opinion </a:t>
            </a:r>
          </a:p>
          <a:p>
            <a:pPr>
              <a:spcAft>
                <a:spcPts val="600"/>
              </a:spcAft>
              <a:buFont typeface="Arial" pitchFamily="34" charset="0"/>
              <a:buChar char="•"/>
            </a:pPr>
            <a:r>
              <a:rPr lang="en-US" dirty="0"/>
              <a:t>An adverse opinion or leaning formed without just grounds or before sufficient knowledge </a:t>
            </a:r>
          </a:p>
          <a:p>
            <a:pPr>
              <a:spcAft>
                <a:spcPts val="600"/>
              </a:spcAft>
              <a:buFont typeface="Arial" pitchFamily="34" charset="0"/>
              <a:buChar char="•"/>
            </a:pPr>
            <a:r>
              <a:rPr lang="en-US" dirty="0"/>
              <a:t>An instance of such judgment or opinion </a:t>
            </a:r>
          </a:p>
          <a:p>
            <a:pPr>
              <a:spcAft>
                <a:spcPts val="600"/>
              </a:spcAft>
              <a:buFont typeface="Arial" pitchFamily="34" charset="0"/>
              <a:buChar char="•"/>
            </a:pPr>
            <a:r>
              <a:rPr lang="en-US" dirty="0"/>
              <a:t>An irrational attitude of hostility directed against an individual, a group, a race, or their supposed characteristics </a:t>
            </a:r>
          </a:p>
          <a:p>
            <a:pPr algn="r">
              <a:spcAft>
                <a:spcPts val="600"/>
              </a:spcAft>
              <a:buNone/>
            </a:pPr>
            <a:r>
              <a:rPr lang="en-US" sz="1500" dirty="0"/>
              <a:t>(Merriam-Webster, 2014)</a:t>
            </a:r>
          </a:p>
          <a:p>
            <a:endParaRPr lang="en-US" dirty="0"/>
          </a:p>
        </p:txBody>
      </p:sp>
      <p:pic>
        <p:nvPicPr>
          <p:cNvPr id="5" name="Content Placeholder 4" descr="Don't Label.gif"/>
          <p:cNvPicPr>
            <a:picLocks noGrp="1" noChangeAspect="1"/>
          </p:cNvPicPr>
          <p:nvPr>
            <p:ph sz="half" idx="2"/>
          </p:nvPr>
        </p:nvPicPr>
        <p:blipFill>
          <a:blip r:embed="rId2" cstate="print"/>
          <a:stretch>
            <a:fillRect/>
          </a:stretch>
        </p:blipFill>
        <p:spPr>
          <a:xfrm>
            <a:off x="4953000" y="1447800"/>
            <a:ext cx="3733800" cy="4794374"/>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Who Gets Infected with HIV?</a:t>
            </a:r>
          </a:p>
        </p:txBody>
      </p:sp>
      <p:sp>
        <p:nvSpPr>
          <p:cNvPr id="7" name="Text Placeholder 6"/>
          <p:cNvSpPr>
            <a:spLocks noGrp="1"/>
          </p:cNvSpPr>
          <p:nvPr>
            <p:ph type="body" idx="2"/>
          </p:nvPr>
        </p:nvSpPr>
        <p:spPr>
          <a:xfrm>
            <a:off x="381000" y="1981201"/>
            <a:ext cx="2362200" cy="2743200"/>
          </a:xfrm>
        </p:spPr>
        <p:txBody>
          <a:bodyPr>
            <a:normAutofit/>
          </a:bodyPr>
          <a:lstStyle/>
          <a:p>
            <a:r>
              <a:rPr lang="en-US" sz="2000" dirty="0"/>
              <a:t>This </a:t>
            </a:r>
            <a:r>
              <a:rPr lang="en-US" sz="2000" u="sng" dirty="0"/>
              <a:t>is not the issue</a:t>
            </a:r>
            <a:r>
              <a:rPr lang="en-US" sz="2000" dirty="0"/>
              <a:t> in regards to how we should provide services to  or feel and think about the persons we are serving.  </a:t>
            </a:r>
          </a:p>
          <a:p>
            <a:endParaRPr lang="en-US" dirty="0"/>
          </a:p>
        </p:txBody>
      </p:sp>
      <p:sp>
        <p:nvSpPr>
          <p:cNvPr id="6" name="Content Placeholder 5"/>
          <p:cNvSpPr>
            <a:spLocks noGrp="1"/>
          </p:cNvSpPr>
          <p:nvPr>
            <p:ph sz="quarter" idx="1"/>
          </p:nvPr>
        </p:nvSpPr>
        <p:spPr>
          <a:xfrm>
            <a:off x="2895600" y="685800"/>
            <a:ext cx="6096000" cy="5410200"/>
          </a:xfrm>
          <a:solidFill>
            <a:schemeClr val="bg1"/>
          </a:solidFill>
        </p:spPr>
        <p:txBody>
          <a:bodyPr/>
          <a:lstStyle/>
          <a:p>
            <a:pPr indent="0">
              <a:buNone/>
            </a:pPr>
            <a:r>
              <a:rPr lang="en-US" dirty="0"/>
              <a:t>The quality of our service to persons with HIV should not be affected by the  following:</a:t>
            </a:r>
          </a:p>
          <a:p>
            <a:pPr indent="0">
              <a:buNone/>
            </a:pPr>
            <a:endParaRPr lang="en-US" dirty="0"/>
          </a:p>
          <a:p>
            <a:pPr indent="0"/>
            <a:r>
              <a:rPr lang="en-US" dirty="0"/>
              <a:t>  Sexual Orientation</a:t>
            </a:r>
          </a:p>
          <a:p>
            <a:pPr indent="0"/>
            <a:r>
              <a:rPr lang="en-US" dirty="0"/>
              <a:t>  Race/Ethnicity</a:t>
            </a:r>
          </a:p>
          <a:p>
            <a:pPr indent="0"/>
            <a:r>
              <a:rPr lang="en-US" dirty="0"/>
              <a:t>  Gender Identity</a:t>
            </a:r>
          </a:p>
          <a:p>
            <a:pPr indent="0"/>
            <a:r>
              <a:rPr lang="en-US" dirty="0"/>
              <a:t>  Political Leanings</a:t>
            </a:r>
          </a:p>
          <a:p>
            <a:pPr indent="0"/>
            <a:r>
              <a:rPr lang="en-US" dirty="0"/>
              <a:t>  Lifestyle Choices</a:t>
            </a:r>
          </a:p>
          <a:p>
            <a:pPr>
              <a:buNone/>
            </a:pPr>
            <a:endParaRPr lang="en-US" dirty="0"/>
          </a:p>
        </p:txBody>
      </p:sp>
      <p:sp>
        <p:nvSpPr>
          <p:cNvPr id="8" name="Striped Right Arrow 7"/>
          <p:cNvSpPr/>
          <p:nvPr/>
        </p:nvSpPr>
        <p:spPr>
          <a:xfrm>
            <a:off x="838200" y="4419600"/>
            <a:ext cx="1295400" cy="1143000"/>
          </a:xfrm>
          <a:prstGeom prst="stripedRightArrow">
            <a:avLst>
              <a:gd name="adj1" fmla="val 50000"/>
              <a:gd name="adj2" fmla="val 5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tigma_btn.gif"/>
          <p:cNvPicPr>
            <a:picLocks noChangeAspect="1"/>
          </p:cNvPicPr>
          <p:nvPr/>
        </p:nvPicPr>
        <p:blipFill>
          <a:blip r:embed="rId2" cstate="print"/>
          <a:stretch>
            <a:fillRect/>
          </a:stretch>
        </p:blipFill>
        <p:spPr>
          <a:xfrm>
            <a:off x="7010400" y="4343400"/>
            <a:ext cx="1428750" cy="142875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People From All Walks of Life Can Have HIV</a:t>
            </a:r>
          </a:p>
        </p:txBody>
      </p:sp>
      <p:pic>
        <p:nvPicPr>
          <p:cNvPr id="4" name="Content Placeholder 3" descr="100people_10241.jpg"/>
          <p:cNvPicPr>
            <a:picLocks noGrp="1" noChangeAspect="1"/>
          </p:cNvPicPr>
          <p:nvPr>
            <p:ph sz="quarter" idx="1"/>
          </p:nvPr>
        </p:nvPicPr>
        <p:blipFill>
          <a:blip r:embed="rId3" cstate="print"/>
          <a:stretch>
            <a:fillRect/>
          </a:stretch>
        </p:blipFill>
        <p:spPr>
          <a:xfrm>
            <a:off x="1505744" y="1527175"/>
            <a:ext cx="6096000" cy="457200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895600" y="990600"/>
            <a:ext cx="6096000" cy="4953000"/>
          </a:xfrm>
          <a:prstGeom prst="rect">
            <a:avLst/>
          </a:prstGeom>
          <a:solidFill>
            <a:srgbClr val="8E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The Value of Valuing Others</a:t>
            </a:r>
          </a:p>
        </p:txBody>
      </p:sp>
      <p:sp>
        <p:nvSpPr>
          <p:cNvPr id="3" name="Text Placeholder 2"/>
          <p:cNvSpPr>
            <a:spLocks noGrp="1"/>
          </p:cNvSpPr>
          <p:nvPr>
            <p:ph type="body" idx="2"/>
          </p:nvPr>
        </p:nvSpPr>
        <p:spPr>
          <a:xfrm>
            <a:off x="228600" y="2057400"/>
            <a:ext cx="2514600" cy="4068763"/>
          </a:xfrm>
        </p:spPr>
        <p:txBody>
          <a:bodyPr>
            <a:normAutofit/>
          </a:bodyPr>
          <a:lstStyle/>
          <a:p>
            <a:r>
              <a:rPr lang="en-US" dirty="0"/>
              <a:t>Even if you feel that your opinions or judgments on certain matters as it relates to a person’s life have merit whether they are based on your particular religion,  moral code, or reasoned position, we must always seek to value others.  It is called UNCONDITIONAL POSITIVE REGARD or UPR.	</a:t>
            </a:r>
          </a:p>
        </p:txBody>
      </p:sp>
      <p:pic>
        <p:nvPicPr>
          <p:cNvPr id="12" name="Content Placeholder 11" descr="photo-44.jpg"/>
          <p:cNvPicPr>
            <a:picLocks noGrp="1" noChangeAspect="1"/>
          </p:cNvPicPr>
          <p:nvPr>
            <p:ph sz="quarter" idx="1"/>
          </p:nvPr>
        </p:nvPicPr>
        <p:blipFill>
          <a:blip r:embed="rId2" cstate="print"/>
          <a:srcRect l="6250" t="11765" r="5000" b="13725"/>
          <a:stretch>
            <a:fillRect/>
          </a:stretch>
        </p:blipFill>
        <p:spPr>
          <a:xfrm>
            <a:off x="2971800" y="1828799"/>
            <a:ext cx="5999746" cy="3251915"/>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Unconditional Positive Regard?</a:t>
            </a:r>
          </a:p>
        </p:txBody>
      </p:sp>
      <p:sp>
        <p:nvSpPr>
          <p:cNvPr id="3" name="Content Placeholder 2"/>
          <p:cNvSpPr>
            <a:spLocks noGrp="1"/>
          </p:cNvSpPr>
          <p:nvPr>
            <p:ph sz="quarter" idx="1"/>
          </p:nvPr>
        </p:nvSpPr>
        <p:spPr/>
        <p:txBody>
          <a:bodyPr>
            <a:normAutofit lnSpcReduction="10000"/>
          </a:bodyPr>
          <a:lstStyle/>
          <a:p>
            <a:pPr>
              <a:spcAft>
                <a:spcPts val="600"/>
              </a:spcAft>
            </a:pPr>
            <a:r>
              <a:rPr lang="en-US" dirty="0"/>
              <a:t>It is an approach that sees all human beings as having an innate urge toward socially constructive behavior  (e.g. the desire to work).</a:t>
            </a:r>
          </a:p>
          <a:p>
            <a:pPr>
              <a:spcAft>
                <a:spcPts val="600"/>
              </a:spcAft>
            </a:pPr>
            <a:r>
              <a:rPr lang="en-US" dirty="0"/>
              <a:t>It is an approach that sees all people as having a need for self-determination and that self-determination needs to be respected.</a:t>
            </a:r>
          </a:p>
          <a:p>
            <a:pPr>
              <a:spcAft>
                <a:spcPts val="600"/>
              </a:spcAft>
            </a:pPr>
            <a:r>
              <a:rPr lang="en-US" dirty="0"/>
              <a:t>It is an approach that sees the more that a person’s self-determination is respected the more their urge for socially constructive behavior will take hold.</a:t>
            </a:r>
          </a:p>
          <a:p>
            <a:pPr algn="r">
              <a:buNone/>
            </a:pPr>
            <a:r>
              <a:rPr lang="en-US" sz="2400" dirty="0"/>
              <a:t>(Joseph, 2012)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Unconditional Positive Regard respects the person with HIV as a human being</a:t>
            </a:r>
          </a:p>
        </p:txBody>
      </p:sp>
      <p:sp>
        <p:nvSpPr>
          <p:cNvPr id="4" name="Text Placeholder 3"/>
          <p:cNvSpPr>
            <a:spLocks noGrp="1"/>
          </p:cNvSpPr>
          <p:nvPr>
            <p:ph type="body" sz="half" idx="2"/>
          </p:nvPr>
        </p:nvSpPr>
        <p:spPr>
          <a:xfrm>
            <a:off x="304800" y="990600"/>
            <a:ext cx="2362200" cy="5257800"/>
          </a:xfrm>
        </p:spPr>
        <p:txBody>
          <a:bodyPr>
            <a:normAutofit lnSpcReduction="10000"/>
          </a:bodyPr>
          <a:lstStyle/>
          <a:p>
            <a:r>
              <a:rPr lang="en-US" dirty="0"/>
              <a:t>“Unconditional positive regard therefore means valuing the person as doing their best to move forward in their lives constructively and respecting the person’s right to self-determination no matter what they choose to do.</a:t>
            </a:r>
          </a:p>
          <a:p>
            <a:r>
              <a:rPr lang="en-US" dirty="0"/>
              <a:t>That doesn’t mean that you need to like the person or approve of what they do. Nor does it mean that you have to simply put up with what they do if you see it as dangerous in some way.”</a:t>
            </a:r>
          </a:p>
          <a:p>
            <a:pPr algn="r"/>
            <a:r>
              <a:rPr lang="en-US" dirty="0"/>
              <a:t>(Joseph, 2012)</a:t>
            </a:r>
          </a:p>
          <a:p>
            <a:endParaRPr lang="en-US" dirty="0"/>
          </a:p>
        </p:txBody>
      </p:sp>
      <p:pic>
        <p:nvPicPr>
          <p:cNvPr id="7" name="Picture Placeholder 6" descr="2971027861_a5b05b46cd.jpg"/>
          <p:cNvPicPr>
            <a:picLocks noGrp="1" noChangeAspect="1"/>
          </p:cNvPicPr>
          <p:nvPr>
            <p:ph type="pic" idx="1"/>
          </p:nvPr>
        </p:nvPicPr>
        <p:blipFill>
          <a:blip r:embed="rId2" cstate="print"/>
          <a:srcRect l="3250" r="3250"/>
          <a:stretch>
            <a:fillRect/>
          </a:stretch>
        </p:blipFill>
        <p:spPr>
          <a:xfrm>
            <a:off x="2895600" y="609600"/>
            <a:ext cx="6076950" cy="44196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What we cannot do	</a:t>
            </a:r>
          </a:p>
        </p:txBody>
      </p:sp>
      <p:sp>
        <p:nvSpPr>
          <p:cNvPr id="6" name="Text Placeholder 5"/>
          <p:cNvSpPr>
            <a:spLocks noGrp="1"/>
          </p:cNvSpPr>
          <p:nvPr>
            <p:ph type="body" sz="half" idx="3"/>
          </p:nvPr>
        </p:nvSpPr>
        <p:spPr/>
        <p:txBody>
          <a:bodyPr/>
          <a:lstStyle/>
          <a:p>
            <a:r>
              <a:rPr lang="en-US" dirty="0"/>
              <a:t>What we must do</a:t>
            </a:r>
          </a:p>
        </p:txBody>
      </p:sp>
      <p:sp>
        <p:nvSpPr>
          <p:cNvPr id="3" name="Content Placeholder 2"/>
          <p:cNvSpPr>
            <a:spLocks noGrp="1"/>
          </p:cNvSpPr>
          <p:nvPr>
            <p:ph sz="quarter" idx="2"/>
          </p:nvPr>
        </p:nvSpPr>
        <p:spPr/>
        <p:txBody>
          <a:bodyPr>
            <a:normAutofit fontScale="92500"/>
          </a:bodyPr>
          <a:lstStyle/>
          <a:p>
            <a:r>
              <a:rPr lang="en-US" dirty="0"/>
              <a:t>Deny a person with HIV access to services</a:t>
            </a:r>
          </a:p>
          <a:p>
            <a:r>
              <a:rPr lang="en-US" dirty="0"/>
              <a:t>Treat them as less than ourselves</a:t>
            </a:r>
          </a:p>
          <a:p>
            <a:r>
              <a:rPr lang="en-US" dirty="0"/>
              <a:t>Discriminate in how we provide services</a:t>
            </a:r>
          </a:p>
          <a:p>
            <a:r>
              <a:rPr lang="en-US" dirty="0"/>
              <a:t>Show disrespect for their life choices and/or life circumstances</a:t>
            </a:r>
          </a:p>
        </p:txBody>
      </p:sp>
      <p:sp>
        <p:nvSpPr>
          <p:cNvPr id="7" name="Content Placeholder 6"/>
          <p:cNvSpPr>
            <a:spLocks noGrp="1"/>
          </p:cNvSpPr>
          <p:nvPr>
            <p:ph sz="quarter" idx="4"/>
          </p:nvPr>
        </p:nvSpPr>
        <p:spPr>
          <a:xfrm>
            <a:off x="4724400" y="2438400"/>
            <a:ext cx="4114800" cy="3855175"/>
          </a:xfrm>
        </p:spPr>
        <p:txBody>
          <a:bodyPr>
            <a:normAutofit fontScale="92500"/>
          </a:bodyPr>
          <a:lstStyle/>
          <a:p>
            <a:pPr>
              <a:spcAft>
                <a:spcPts val="600"/>
              </a:spcAft>
            </a:pPr>
            <a:r>
              <a:rPr lang="en-US" dirty="0"/>
              <a:t>Avoid false assumptions which lead to prejudicial thoughts and behaviors</a:t>
            </a:r>
          </a:p>
          <a:p>
            <a:pPr>
              <a:spcAft>
                <a:spcPts val="600"/>
              </a:spcAft>
            </a:pPr>
            <a:r>
              <a:rPr lang="en-US" dirty="0"/>
              <a:t>Suspend moral, religious, and reasoned differences for the good of the person</a:t>
            </a:r>
          </a:p>
          <a:p>
            <a:pPr>
              <a:spcAft>
                <a:spcPts val="600"/>
              </a:spcAft>
            </a:pPr>
            <a:r>
              <a:rPr lang="en-US" dirty="0"/>
              <a:t>Value the person with HIV as a person</a:t>
            </a:r>
          </a:p>
          <a:p>
            <a:endParaRPr lang="en-US" dirty="0"/>
          </a:p>
        </p:txBody>
      </p:sp>
      <p:sp>
        <p:nvSpPr>
          <p:cNvPr id="2" name="Title 1"/>
          <p:cNvSpPr>
            <a:spLocks noGrp="1"/>
          </p:cNvSpPr>
          <p:nvPr>
            <p:ph type="title"/>
          </p:nvPr>
        </p:nvSpPr>
        <p:spPr/>
        <p:txBody>
          <a:bodyPr/>
          <a:lstStyle/>
          <a:p>
            <a:r>
              <a:rPr lang="en-US" dirty="0"/>
              <a:t>Summary: Our Personal Responsibility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2362200" cy="762000"/>
          </a:xfrm>
        </p:spPr>
        <p:txBody>
          <a:bodyPr/>
          <a:lstStyle/>
          <a:p>
            <a:pPr algn="ctr"/>
            <a:r>
              <a:rPr lang="en-US" dirty="0"/>
              <a:t>Conclusion of Training</a:t>
            </a:r>
          </a:p>
        </p:txBody>
      </p:sp>
      <p:sp>
        <p:nvSpPr>
          <p:cNvPr id="6" name="Text Placeholder 5"/>
          <p:cNvSpPr>
            <a:spLocks noGrp="1"/>
          </p:cNvSpPr>
          <p:nvPr>
            <p:ph type="body" idx="2"/>
          </p:nvPr>
        </p:nvSpPr>
        <p:spPr>
          <a:xfrm>
            <a:off x="381000" y="2209800"/>
            <a:ext cx="2362200" cy="3916363"/>
          </a:xfrm>
        </p:spPr>
        <p:txBody>
          <a:bodyPr/>
          <a:lstStyle/>
          <a:p>
            <a:r>
              <a:rPr lang="en-US" sz="2000" dirty="0"/>
              <a:t>We have addressed in this training the importance of combating fear, discrimination, and prejudice regarding working with clients with HIV by …</a:t>
            </a:r>
          </a:p>
          <a:p>
            <a:endParaRPr lang="en-US" dirty="0"/>
          </a:p>
        </p:txBody>
      </p:sp>
      <p:sp>
        <p:nvSpPr>
          <p:cNvPr id="5" name="Content Placeholder 4"/>
          <p:cNvSpPr>
            <a:spLocks noGrp="1"/>
          </p:cNvSpPr>
          <p:nvPr>
            <p:ph sz="quarter" idx="1"/>
          </p:nvPr>
        </p:nvSpPr>
        <p:spPr>
          <a:xfrm>
            <a:off x="2895600" y="914400"/>
            <a:ext cx="6019800" cy="3200400"/>
          </a:xfrm>
          <a:solidFill>
            <a:schemeClr val="bg1"/>
          </a:solidFill>
        </p:spPr>
        <p:txBody>
          <a:bodyPr>
            <a:normAutofit fontScale="92500"/>
          </a:bodyPr>
          <a:lstStyle/>
          <a:p>
            <a:r>
              <a:rPr lang="en-US" dirty="0"/>
              <a:t>Acquiring accurate medical knowledge,</a:t>
            </a:r>
          </a:p>
          <a:p>
            <a:r>
              <a:rPr lang="en-US" dirty="0"/>
              <a:t>Understanding our legal obligations as defined in the Americans with Disabilities Act of 1990 (ADA)</a:t>
            </a:r>
          </a:p>
          <a:p>
            <a:r>
              <a:rPr lang="en-US" dirty="0"/>
              <a:t>Advocating for Unconditional Positive Regard in our one-on-one work with persons with HIV.</a:t>
            </a:r>
          </a:p>
          <a:p>
            <a:pPr>
              <a:buNone/>
            </a:pPr>
            <a:endParaRPr lang="en-US" dirty="0"/>
          </a:p>
        </p:txBody>
      </p:sp>
      <p:pic>
        <p:nvPicPr>
          <p:cNvPr id="7" name="Picture 6" descr="AIDS sign.jpg"/>
          <p:cNvPicPr>
            <a:picLocks noChangeAspect="1"/>
          </p:cNvPicPr>
          <p:nvPr/>
        </p:nvPicPr>
        <p:blipFill>
          <a:blip r:embed="rId2" cstate="print"/>
          <a:stretch>
            <a:fillRect/>
          </a:stretch>
        </p:blipFill>
        <p:spPr>
          <a:xfrm>
            <a:off x="3429000" y="3886200"/>
            <a:ext cx="5029200" cy="24521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Positive Clients Increasing</a:t>
            </a:r>
          </a:p>
        </p:txBody>
      </p:sp>
      <p:sp>
        <p:nvSpPr>
          <p:cNvPr id="3" name="Content Placeholder 2"/>
          <p:cNvSpPr>
            <a:spLocks noGrp="1"/>
          </p:cNvSpPr>
          <p:nvPr>
            <p:ph sz="half" idx="1"/>
          </p:nvPr>
        </p:nvSpPr>
        <p:spPr/>
        <p:txBody>
          <a:bodyPr/>
          <a:lstStyle/>
          <a:p>
            <a:pPr>
              <a:buNone/>
            </a:pPr>
            <a:endParaRPr lang="en-US" dirty="0"/>
          </a:p>
          <a:p>
            <a:pPr>
              <a:buNone/>
            </a:pPr>
            <a:r>
              <a:rPr lang="en-US" dirty="0"/>
              <a:t>	RSA data, between 2002 and 2007, indicates the total number of consumers with HIV/AIDS exiting VR services increased by 67%.</a:t>
            </a:r>
          </a:p>
        </p:txBody>
      </p:sp>
      <p:sp>
        <p:nvSpPr>
          <p:cNvPr id="4" name="Content Placeholder 3"/>
          <p:cNvSpPr>
            <a:spLocks noGrp="1"/>
          </p:cNvSpPr>
          <p:nvPr>
            <p:ph sz="half" idx="2"/>
          </p:nvPr>
        </p:nvSpPr>
        <p:spPr/>
        <p:txBody>
          <a:bodyPr/>
          <a:lstStyle/>
          <a:p>
            <a:pPr>
              <a:buNone/>
            </a:pPr>
            <a:r>
              <a:rPr lang="en-US" dirty="0"/>
              <a:t>	</a:t>
            </a:r>
          </a:p>
          <a:p>
            <a:pPr>
              <a:buNone/>
            </a:pPr>
            <a:r>
              <a:rPr lang="en-US" dirty="0"/>
              <a:t>	</a:t>
            </a:r>
          </a:p>
          <a:p>
            <a:pPr>
              <a:buNone/>
            </a:pPr>
            <a:endParaRPr lang="en-US" dirty="0"/>
          </a:p>
          <a:p>
            <a:pPr>
              <a:buNone/>
            </a:pPr>
            <a:r>
              <a:rPr lang="en-US" dirty="0"/>
              <a:t>	</a:t>
            </a:r>
          </a:p>
          <a:p>
            <a:pPr>
              <a:buNone/>
            </a:pPr>
            <a:r>
              <a:rPr lang="en-US" dirty="0"/>
              <a:t>	While in the same period of time the overall number of VR consumers exiting VR services decreased.</a:t>
            </a:r>
          </a:p>
        </p:txBody>
      </p:sp>
      <p:sp>
        <p:nvSpPr>
          <p:cNvPr id="5" name="Up Arrow 4"/>
          <p:cNvSpPr/>
          <p:nvPr/>
        </p:nvSpPr>
        <p:spPr>
          <a:xfrm>
            <a:off x="1524000" y="4495800"/>
            <a:ext cx="1524000" cy="1219200"/>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6" name="Down Arrow 5"/>
          <p:cNvSpPr/>
          <p:nvPr/>
        </p:nvSpPr>
        <p:spPr>
          <a:xfrm>
            <a:off x="6019800" y="1828800"/>
            <a:ext cx="1447800" cy="1371600"/>
          </a:xfrm>
          <a:prstGeom prst="downArrow">
            <a:avLst>
              <a:gd name="adj1" fmla="val 50000"/>
              <a:gd name="adj2" fmla="val 48958"/>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pic>
        <p:nvPicPr>
          <p:cNvPr id="4" name="Content Placeholder 3" descr="quesitons.jpg"/>
          <p:cNvPicPr>
            <a:picLocks noGrp="1" noChangeAspect="1"/>
          </p:cNvPicPr>
          <p:nvPr>
            <p:ph sz="quarter" idx="1"/>
          </p:nvPr>
        </p:nvPicPr>
        <p:blipFill>
          <a:blip r:embed="rId2" cstate="print"/>
          <a:stretch>
            <a:fillRect/>
          </a:stretch>
        </p:blipFill>
        <p:spPr>
          <a:xfrm>
            <a:off x="1498835" y="1828800"/>
            <a:ext cx="6124471" cy="40386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a:t>
            </a:r>
          </a:p>
        </p:txBody>
      </p:sp>
      <p:sp>
        <p:nvSpPr>
          <p:cNvPr id="7" name="Content Placeholder 6"/>
          <p:cNvSpPr>
            <a:spLocks noGrp="1"/>
          </p:cNvSpPr>
          <p:nvPr>
            <p:ph sz="quarter" idx="1"/>
          </p:nvPr>
        </p:nvSpPr>
        <p:spPr>
          <a:xfrm>
            <a:off x="152400" y="1527048"/>
            <a:ext cx="8839200" cy="5026152"/>
          </a:xfrm>
        </p:spPr>
        <p:txBody>
          <a:bodyPr>
            <a:normAutofit fontScale="40000" lnSpcReduction="20000"/>
          </a:bodyPr>
          <a:lstStyle/>
          <a:p>
            <a:pPr marL="0" lvl="0" indent="0" eaLnBrk="0" fontAlgn="base" hangingPunct="0">
              <a:spcAft>
                <a:spcPts val="1200"/>
              </a:spcAft>
              <a:buClrTx/>
              <a:buSzTx/>
              <a:buNone/>
            </a:pPr>
            <a:r>
              <a:rPr lang="en-US" sz="2800" dirty="0"/>
              <a:t>Americans With Disabilities Act of 1990, Pub. L. No. 101-336, 104 Stat. 328 (1990).</a:t>
            </a:r>
            <a:endParaRPr lang="en-US" sz="2800" dirty="0">
              <a:ea typeface="Calibri" pitchFamily="34" charset="0"/>
              <a:cs typeface="Times New Roman" pitchFamily="18" charset="0"/>
            </a:endParaRPr>
          </a:p>
          <a:p>
            <a:pPr marL="0" lvl="0" indent="0" eaLnBrk="0" fontAlgn="base" hangingPunct="0">
              <a:spcAft>
                <a:spcPts val="1200"/>
              </a:spcAft>
              <a:buClrTx/>
              <a:buSzTx/>
              <a:buNone/>
            </a:pPr>
            <a:r>
              <a:rPr lang="en-US" sz="2800" dirty="0">
                <a:ea typeface="Calibri" pitchFamily="34" charset="0"/>
                <a:cs typeface="Times New Roman" pitchFamily="18" charset="0"/>
              </a:rPr>
              <a:t>Bellini, Y. J. (2011). Predictors of Employment Outcomes for Vocational Rehabilitation Consumers with HIV/AIDS: 2002-2007. </a:t>
            </a:r>
            <a:r>
              <a:rPr lang="en-US" sz="2800" i="1" dirty="0">
                <a:ea typeface="Calibri" pitchFamily="34" charset="0"/>
                <a:cs typeface="Times New Roman" pitchFamily="18" charset="0"/>
              </a:rPr>
              <a:t>Rehabilitation Counseling Bulletin</a:t>
            </a:r>
            <a:r>
              <a:rPr lang="en-US" sz="2800" dirty="0">
                <a:ea typeface="Calibri" pitchFamily="34" charset="0"/>
                <a:cs typeface="Times New Roman" pitchFamily="18" charset="0"/>
              </a:rPr>
              <a:t> , 142-153.</a:t>
            </a:r>
            <a:endParaRPr lang="en-US" sz="2800" dirty="0">
              <a:cs typeface="Arial" pitchFamily="34" charset="0"/>
            </a:endParaRPr>
          </a:p>
          <a:p>
            <a:pPr marL="0" lvl="0" indent="0" eaLnBrk="0" fontAlgn="base" hangingPunct="0">
              <a:spcAft>
                <a:spcPts val="1200"/>
              </a:spcAft>
              <a:buClrTx/>
              <a:buSzTx/>
              <a:buNone/>
            </a:pPr>
            <a:r>
              <a:rPr lang="en-US" sz="2800" dirty="0" err="1">
                <a:ea typeface="Calibri" pitchFamily="34" charset="0"/>
                <a:cs typeface="Times New Roman" pitchFamily="18" charset="0"/>
              </a:rPr>
              <a:t>Falvo</a:t>
            </a:r>
            <a:r>
              <a:rPr lang="en-US" sz="2800" dirty="0">
                <a:ea typeface="Calibri" pitchFamily="34" charset="0"/>
                <a:cs typeface="Times New Roman" pitchFamily="18" charset="0"/>
              </a:rPr>
              <a:t>, D. R. (2014). </a:t>
            </a:r>
            <a:r>
              <a:rPr lang="en-US" sz="2800" i="1" dirty="0">
                <a:ea typeface="Calibri" pitchFamily="34" charset="0"/>
                <a:cs typeface="Times New Roman" pitchFamily="18" charset="0"/>
              </a:rPr>
              <a:t>Medical and Psychosocial Aspects of Chronic Illness and Disability.</a:t>
            </a:r>
            <a:r>
              <a:rPr lang="en-US" sz="2800" dirty="0">
                <a:ea typeface="Calibri" pitchFamily="34" charset="0"/>
                <a:cs typeface="Times New Roman" pitchFamily="18" charset="0"/>
              </a:rPr>
              <a:t> Burlington: Jones &amp; Bartlett Learning.</a:t>
            </a:r>
          </a:p>
          <a:p>
            <a:pPr marL="0" indent="0" eaLnBrk="0" fontAlgn="base" hangingPunct="0">
              <a:spcAft>
                <a:spcPts val="1200"/>
              </a:spcAft>
              <a:buClrTx/>
              <a:buSzTx/>
              <a:buNone/>
            </a:pPr>
            <a:r>
              <a:rPr lang="en-US" sz="2800" dirty="0"/>
              <a:t>Joseph, S. (2012, October 7). </a:t>
            </a:r>
            <a:r>
              <a:rPr lang="en-US" sz="2800" i="1" dirty="0"/>
              <a:t>Unconditional Positive Regard.</a:t>
            </a:r>
            <a:r>
              <a:rPr lang="en-US" sz="2800" dirty="0"/>
              <a:t> Retrieved July 30, 2014, from Psychology Today: </a:t>
            </a:r>
            <a:r>
              <a:rPr lang="en-US" sz="2800" dirty="0">
                <a:hlinkClick r:id="rId2"/>
              </a:rPr>
              <a:t>http://www.psychologytoday.com/blog/what-doesnt-kill-us/201210/unconditional-positive-regard</a:t>
            </a:r>
            <a:endParaRPr lang="en-US" sz="2800" dirty="0"/>
          </a:p>
          <a:p>
            <a:pPr marL="0" lvl="0" indent="0" eaLnBrk="0" fontAlgn="base" hangingPunct="0">
              <a:spcAft>
                <a:spcPts val="1200"/>
              </a:spcAft>
              <a:buClrTx/>
              <a:buSzTx/>
              <a:buNone/>
            </a:pPr>
            <a:r>
              <a:rPr lang="en-US" sz="2800" dirty="0">
                <a:ea typeface="Calibri" pitchFamily="34" charset="0"/>
                <a:cs typeface="Times New Roman" pitchFamily="18" charset="0"/>
              </a:rPr>
              <a:t>Martin G. </a:t>
            </a:r>
            <a:r>
              <a:rPr lang="en-US" sz="2800" dirty="0" err="1">
                <a:ea typeface="Calibri" pitchFamily="34" charset="0"/>
                <a:cs typeface="Times New Roman" pitchFamily="18" charset="0"/>
              </a:rPr>
              <a:t>Brodwin</a:t>
            </a:r>
            <a:r>
              <a:rPr lang="en-US" sz="2800" dirty="0">
                <a:ea typeface="Calibri" pitchFamily="34" charset="0"/>
                <a:cs typeface="Times New Roman" pitchFamily="18" charset="0"/>
              </a:rPr>
              <a:t>, F. W. (2009). </a:t>
            </a:r>
            <a:r>
              <a:rPr lang="en-US" sz="2800" i="1" dirty="0">
                <a:ea typeface="Calibri" pitchFamily="34" charset="0"/>
                <a:cs typeface="Times New Roman" pitchFamily="18" charset="0"/>
              </a:rPr>
              <a:t>Medical, Psychosocial and Vocational Aspects of Disability.</a:t>
            </a:r>
            <a:r>
              <a:rPr lang="en-US" sz="2800" dirty="0">
                <a:ea typeface="Calibri" pitchFamily="34" charset="0"/>
                <a:cs typeface="Times New Roman" pitchFamily="18" charset="0"/>
              </a:rPr>
              <a:t> Athens: Elliott &amp; Fitzpatrick, Inc.</a:t>
            </a:r>
            <a:endParaRPr lang="en-US" sz="2800" dirty="0">
              <a:cs typeface="Arial" pitchFamily="34" charset="0"/>
            </a:endParaRPr>
          </a:p>
          <a:p>
            <a:pPr marL="0" lvl="0" indent="0" eaLnBrk="0" fontAlgn="base" hangingPunct="0">
              <a:spcAft>
                <a:spcPts val="1200"/>
              </a:spcAft>
              <a:buClrTx/>
              <a:buSzTx/>
              <a:buNone/>
            </a:pPr>
            <a:r>
              <a:rPr lang="en-US" sz="2800" dirty="0">
                <a:ea typeface="Calibri" pitchFamily="34" charset="0"/>
                <a:cs typeface="Times New Roman" pitchFamily="18" charset="0"/>
              </a:rPr>
              <a:t>Mello, J. A. (1999). Ethics in Employment Law: The Americans with Disabilities Act and the Employee with HIV. </a:t>
            </a:r>
            <a:r>
              <a:rPr lang="en-US" sz="2800" i="1" dirty="0">
                <a:ea typeface="Calibri" pitchFamily="34" charset="0"/>
                <a:cs typeface="Times New Roman" pitchFamily="18" charset="0"/>
              </a:rPr>
              <a:t>Journal of Business Ethics</a:t>
            </a:r>
            <a:r>
              <a:rPr lang="en-US" sz="2800" dirty="0">
                <a:ea typeface="Calibri" pitchFamily="34" charset="0"/>
                <a:cs typeface="Times New Roman" pitchFamily="18" charset="0"/>
              </a:rPr>
              <a:t> , 67-83.</a:t>
            </a:r>
          </a:p>
          <a:p>
            <a:pPr marL="0" lvl="0" indent="0" eaLnBrk="0" fontAlgn="base" hangingPunct="0">
              <a:spcAft>
                <a:spcPts val="1200"/>
              </a:spcAft>
              <a:buClrTx/>
              <a:buSzTx/>
              <a:buNone/>
            </a:pPr>
            <a:r>
              <a:rPr lang="en-US" sz="2800" dirty="0">
                <a:cs typeface="Times New Roman" pitchFamily="18" charset="0"/>
              </a:rPr>
              <a:t>“prejudice.” Merriam-Webster.com. 2014. </a:t>
            </a:r>
            <a:r>
              <a:rPr lang="en-US" sz="2800" dirty="0">
                <a:cs typeface="Times New Roman" pitchFamily="18" charset="0"/>
                <a:hlinkClick r:id="rId3"/>
              </a:rPr>
              <a:t>http://www.merriam-webster.com/dictionary/prejudice</a:t>
            </a:r>
            <a:r>
              <a:rPr lang="en-US" sz="2800" dirty="0">
                <a:cs typeface="Times New Roman" pitchFamily="18" charset="0"/>
              </a:rPr>
              <a:t>  (6 August 2014)</a:t>
            </a:r>
          </a:p>
          <a:p>
            <a:pPr marL="0" lvl="0" indent="0" eaLnBrk="0" fontAlgn="base" hangingPunct="0">
              <a:spcAft>
                <a:spcPts val="1200"/>
              </a:spcAft>
              <a:buClrTx/>
              <a:buSzTx/>
              <a:buNone/>
            </a:pPr>
            <a:r>
              <a:rPr lang="en-US" sz="2800" dirty="0">
                <a:cs typeface="Times New Roman" pitchFamily="18" charset="0"/>
              </a:rPr>
              <a:t>U.S. Department of Justice. (2012, June 6). HIV in the United States: At a  Glance.  Retrieved August 6, 2014, from  ADA.gov: </a:t>
            </a:r>
            <a:r>
              <a:rPr lang="en-US" sz="2800" dirty="0">
                <a:cs typeface="Times New Roman" pitchFamily="18" charset="0"/>
                <a:hlinkClick r:id="rId4"/>
              </a:rPr>
              <a:t>http://aids.gov/hiv-aids-basics/hiv-aids-101/statistics/</a:t>
            </a:r>
            <a:r>
              <a:rPr lang="en-US" sz="2800" dirty="0">
                <a:cs typeface="Times New Roman" pitchFamily="18" charset="0"/>
              </a:rPr>
              <a:t> </a:t>
            </a:r>
            <a:endParaRPr lang="en-US" sz="2800" dirty="0">
              <a:cs typeface="Arial" pitchFamily="34" charset="0"/>
            </a:endParaRPr>
          </a:p>
          <a:p>
            <a:pPr marL="0" lvl="0" indent="0" eaLnBrk="0" fontAlgn="base" hangingPunct="0">
              <a:spcAft>
                <a:spcPts val="1200"/>
              </a:spcAft>
              <a:buClrTx/>
              <a:buSzTx/>
              <a:buNone/>
            </a:pPr>
            <a:r>
              <a:rPr lang="en-US" sz="2800" dirty="0">
                <a:ea typeface="Calibri" pitchFamily="34" charset="0"/>
                <a:cs typeface="Times New Roman" pitchFamily="18" charset="0"/>
              </a:rPr>
              <a:t>U.S. Department of Justice. (2012, June). </a:t>
            </a:r>
            <a:r>
              <a:rPr lang="en-US" sz="2800" i="1" dirty="0">
                <a:ea typeface="Calibri" pitchFamily="34" charset="0"/>
                <a:cs typeface="Times New Roman" pitchFamily="18" charset="0"/>
              </a:rPr>
              <a:t>Questions and Answers: The Americans with Disabilities Act and Persons with HIV/AIDS.</a:t>
            </a:r>
            <a:r>
              <a:rPr lang="en-US" sz="2800" dirty="0">
                <a:ea typeface="Calibri" pitchFamily="34" charset="0"/>
                <a:cs typeface="Times New Roman" pitchFamily="18" charset="0"/>
              </a:rPr>
              <a:t> Retrieved August 2, 2014, from ADA.gov: </a:t>
            </a:r>
            <a:r>
              <a:rPr lang="en-US" sz="2800" dirty="0">
                <a:ea typeface="Calibri" pitchFamily="34" charset="0"/>
                <a:cs typeface="Times New Roman" pitchFamily="18" charset="0"/>
                <a:hlinkClick r:id="rId5"/>
              </a:rPr>
              <a:t>http://www.ada.gov/aids/ada_q&amp;a_aids.pdf</a:t>
            </a:r>
            <a:endParaRPr lang="en-US" sz="2800" dirty="0">
              <a:cs typeface="Arial" pitchFamily="34" charset="0"/>
            </a:endParaRPr>
          </a:p>
          <a:p>
            <a:pPr marL="0" indent="0">
              <a:buNone/>
            </a:pPr>
            <a:r>
              <a:rPr lang="en-US" sz="2800" i="1" dirty="0"/>
              <a:t>10  Fears About HIV Transmission. </a:t>
            </a:r>
            <a:r>
              <a:rPr lang="en-US" sz="2800" dirty="0"/>
              <a:t>(2011, July 27). The Body: The Complete HIV/AIDS Resource. Retrieved August 5, 2014, from </a:t>
            </a:r>
            <a:r>
              <a:rPr lang="en-US" sz="2800" dirty="0">
                <a:hlinkClick r:id="rId6"/>
              </a:rPr>
              <a:t>http://www.thebody.com/content/63213/ten-common-fears-about-hiv-transmission.html</a:t>
            </a:r>
            <a:r>
              <a:rPr lang="en-US" sz="2800" dirty="0"/>
              <a:t> </a:t>
            </a:r>
            <a:endParaRPr lang="en-US" sz="2800" dirty="0">
              <a:ea typeface="Calibri" pitchFamily="34" charset="0"/>
              <a:cs typeface="Times New Roman" pitchFamily="18" charset="0"/>
            </a:endParaRPr>
          </a:p>
          <a:p>
            <a:pPr marL="0" indent="0"/>
            <a:endParaRPr lang="en-US" sz="2800" dirty="0">
              <a:cs typeface="Times New Roman" pitchFamily="18" charset="0"/>
            </a:endParaRPr>
          </a:p>
          <a:p>
            <a:pPr marL="0" indent="0">
              <a:buNone/>
            </a:pPr>
            <a:r>
              <a:rPr lang="en-US" sz="2800" dirty="0"/>
              <a:t>United States Department of Labor. (2012, April 3). </a:t>
            </a:r>
            <a:r>
              <a:rPr lang="en-US" sz="2800" i="1" dirty="0"/>
              <a:t>Occupational Safety and Health Administration.</a:t>
            </a:r>
            <a:r>
              <a:rPr lang="en-US" sz="2800" dirty="0"/>
              <a:t> Retrieved August 5, 2014, from United States Department of Labor: </a:t>
            </a:r>
            <a:r>
              <a:rPr lang="en-US" sz="2800" dirty="0">
                <a:hlinkClick r:id="rId7"/>
              </a:rPr>
              <a:t>https://www.osha.gov/pls/oshaweb/owadisp.show_document?p_table=STANDARDS&amp;p_id=10051</a:t>
            </a:r>
            <a:endParaRPr lang="en-US" sz="2800" dirty="0"/>
          </a:p>
          <a:p>
            <a:pPr marL="0" indent="0"/>
            <a:endParaRPr lang="en-US" sz="2800" dirty="0"/>
          </a:p>
          <a:p>
            <a:pPr marL="0" indent="0">
              <a:buNone/>
            </a:pPr>
            <a:r>
              <a:rPr lang="en-US" sz="2800" dirty="0"/>
              <a:t>Tennessee Division of Rehabilitation Services. (2009). </a:t>
            </a:r>
            <a:r>
              <a:rPr lang="en-US" sz="2800" i="1" dirty="0"/>
              <a:t>Vocational Rehabilitation Services Policy Manual.</a:t>
            </a:r>
            <a:r>
              <a:rPr lang="en-US" sz="2800" dirty="0"/>
              <a:t> Nashville: Tennessee Department of Human Services.</a:t>
            </a:r>
          </a:p>
          <a:p>
            <a:pPr marL="0" indent="0">
              <a:buNone/>
            </a:pPr>
            <a:endParaRPr lang="en-US" sz="2800" dirty="0"/>
          </a:p>
          <a:p>
            <a:pPr marL="0" indent="0">
              <a:buNone/>
            </a:pPr>
            <a:endParaRPr lang="en-US" sz="2800"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Primary Reason for Increase</a:t>
            </a:r>
          </a:p>
        </p:txBody>
      </p:sp>
      <p:pic>
        <p:nvPicPr>
          <p:cNvPr id="5" name="Content Placeholder 4" descr="2003-10-matter_tcm7-29325.jpg"/>
          <p:cNvPicPr>
            <a:picLocks noGrp="1" noChangeAspect="1"/>
          </p:cNvPicPr>
          <p:nvPr>
            <p:ph sz="half" idx="1"/>
          </p:nvPr>
        </p:nvPicPr>
        <p:blipFill>
          <a:blip r:embed="rId2" cstate="print"/>
          <a:stretch>
            <a:fillRect/>
          </a:stretch>
        </p:blipFill>
        <p:spPr>
          <a:xfrm rot="5400000">
            <a:off x="563932" y="2560268"/>
            <a:ext cx="3672735" cy="2362200"/>
          </a:xfrm>
        </p:spPr>
      </p:pic>
      <p:sp>
        <p:nvSpPr>
          <p:cNvPr id="4" name="Content Placeholder 3"/>
          <p:cNvSpPr>
            <a:spLocks noGrp="1"/>
          </p:cNvSpPr>
          <p:nvPr>
            <p:ph sz="half" idx="2"/>
          </p:nvPr>
        </p:nvSpPr>
        <p:spPr/>
        <p:txBody>
          <a:bodyPr/>
          <a:lstStyle/>
          <a:p>
            <a:pPr marL="0" indent="0" algn="ctr">
              <a:buNone/>
            </a:pPr>
            <a:endParaRPr lang="en-US" dirty="0"/>
          </a:p>
          <a:p>
            <a:pPr marL="0" indent="0" algn="ctr">
              <a:buNone/>
            </a:pPr>
            <a:endParaRPr lang="en-US" sz="2400" dirty="0"/>
          </a:p>
          <a:p>
            <a:pPr marL="0" indent="0" algn="ctr">
              <a:buNone/>
            </a:pPr>
            <a:r>
              <a:rPr lang="en-US" sz="2400" dirty="0"/>
              <a:t>Newer and more advanced medical treatments are extending life spans and allowing persons with HIV/AIDS to remain healthy longer and able to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a:t>Anti-Retroviral Therapy</a:t>
            </a:r>
          </a:p>
        </p:txBody>
      </p:sp>
      <p:sp>
        <p:nvSpPr>
          <p:cNvPr id="3" name="Text Placeholder 2"/>
          <p:cNvSpPr>
            <a:spLocks noGrp="1"/>
          </p:cNvSpPr>
          <p:nvPr>
            <p:ph type="body" sz="half" idx="3"/>
          </p:nvPr>
        </p:nvSpPr>
        <p:spPr/>
        <p:txBody>
          <a:bodyPr/>
          <a:lstStyle/>
          <a:p>
            <a:r>
              <a:rPr lang="en-US" dirty="0"/>
              <a:t>Targeted Treatments</a:t>
            </a:r>
          </a:p>
        </p:txBody>
      </p:sp>
      <p:sp>
        <p:nvSpPr>
          <p:cNvPr id="4" name="Content Placeholder 3"/>
          <p:cNvSpPr>
            <a:spLocks noGrp="1"/>
          </p:cNvSpPr>
          <p:nvPr>
            <p:ph sz="quarter" idx="2"/>
          </p:nvPr>
        </p:nvSpPr>
        <p:spPr/>
        <p:txBody>
          <a:bodyPr/>
          <a:lstStyle/>
          <a:p>
            <a:pPr marL="0" indent="0">
              <a:buNone/>
            </a:pPr>
            <a:r>
              <a:rPr lang="en-US" dirty="0"/>
              <a:t>Anti-retroviral treatments like HAART (highly active anti-retroviral treatment) interrupt the RNA to DNA conversion of the virus.</a:t>
            </a:r>
          </a:p>
        </p:txBody>
      </p:sp>
      <p:sp>
        <p:nvSpPr>
          <p:cNvPr id="5" name="Content Placeholder 4"/>
          <p:cNvSpPr>
            <a:spLocks noGrp="1"/>
          </p:cNvSpPr>
          <p:nvPr>
            <p:ph sz="quarter" idx="4"/>
          </p:nvPr>
        </p:nvSpPr>
        <p:spPr/>
        <p:txBody>
          <a:bodyPr/>
          <a:lstStyle/>
          <a:p>
            <a:pPr marL="0" indent="0">
              <a:buNone/>
            </a:pPr>
            <a:r>
              <a:rPr lang="en-US" dirty="0"/>
              <a:t>New inhibitors can target specific stages in the life cycle of the virus as well as specialized treatments that target infections and tumors associated with the virus.</a:t>
            </a:r>
          </a:p>
        </p:txBody>
      </p:sp>
      <p:sp>
        <p:nvSpPr>
          <p:cNvPr id="6" name="Title 5"/>
          <p:cNvSpPr>
            <a:spLocks noGrp="1"/>
          </p:cNvSpPr>
          <p:nvPr>
            <p:ph type="title"/>
          </p:nvPr>
        </p:nvSpPr>
        <p:spPr/>
        <p:txBody>
          <a:bodyPr/>
          <a:lstStyle/>
          <a:p>
            <a:r>
              <a:rPr lang="en-US" dirty="0"/>
              <a:t>Advances in Medical Treatment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Results</a:t>
            </a:r>
          </a:p>
        </p:txBody>
      </p:sp>
      <p:sp>
        <p:nvSpPr>
          <p:cNvPr id="3" name="Content Placeholder 2"/>
          <p:cNvSpPr>
            <a:spLocks noGrp="1"/>
          </p:cNvSpPr>
          <p:nvPr>
            <p:ph sz="quarter" idx="1"/>
          </p:nvPr>
        </p:nvSpPr>
        <p:spPr/>
        <p:txBody>
          <a:bodyPr/>
          <a:lstStyle/>
          <a:p>
            <a:pPr marL="0" indent="0">
              <a:buNone/>
            </a:pPr>
            <a:r>
              <a:rPr lang="en-US" dirty="0"/>
              <a:t>As a result of these advances in treatment of HIV:</a:t>
            </a:r>
          </a:p>
          <a:p>
            <a:pPr marL="0" indent="0">
              <a:buNone/>
            </a:pPr>
            <a:endParaRPr lang="en-US" dirty="0"/>
          </a:p>
          <a:p>
            <a:pPr marL="0" indent="0" algn="ctr">
              <a:buNone/>
            </a:pPr>
            <a:r>
              <a:rPr lang="en-US" dirty="0"/>
              <a:t>“Between 1994 and 1997, AIDS deaths decreased by 75% and the occurrence of AIDS-defining diseases decreased by 73%.” (Howard, 2009)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838200"/>
          </a:xfrm>
        </p:spPr>
        <p:txBody>
          <a:bodyPr/>
          <a:lstStyle/>
          <a:p>
            <a:r>
              <a:rPr lang="en-US" dirty="0"/>
              <a:t>An Employment	 Statistic</a:t>
            </a:r>
          </a:p>
        </p:txBody>
      </p:sp>
      <p:sp>
        <p:nvSpPr>
          <p:cNvPr id="4" name="Text Placeholder 3"/>
          <p:cNvSpPr>
            <a:spLocks noGrp="1"/>
          </p:cNvSpPr>
          <p:nvPr>
            <p:ph type="body" idx="2"/>
          </p:nvPr>
        </p:nvSpPr>
        <p:spPr/>
        <p:txBody>
          <a:bodyPr>
            <a:normAutofit fontScale="85000" lnSpcReduction="10000"/>
          </a:bodyPr>
          <a:lstStyle/>
          <a:p>
            <a:r>
              <a:rPr lang="en-US" sz="2000" dirty="0"/>
              <a:t>But while these advances  may in part explain why consumers with HIV/AIDS are seeking VR services in increasing numbers, actual successful employment outcomes for consumers with HIV remains lower than that of VR consumers in general.  (Jung &amp; Bellini, 2011)</a:t>
            </a:r>
          </a:p>
          <a:p>
            <a:endParaRPr lang="en-US" dirty="0"/>
          </a:p>
        </p:txBody>
      </p:sp>
      <p:graphicFrame>
        <p:nvGraphicFramePr>
          <p:cNvPr id="9" name="Content Placeholder 8"/>
          <p:cNvGraphicFramePr>
            <a:graphicFrameLocks noGrp="1"/>
          </p:cNvGraphicFramePr>
          <p:nvPr>
            <p:ph sz="quarter" idx="1"/>
          </p:nvPr>
        </p:nvGraphicFramePr>
        <p:xfrm>
          <a:off x="2895600" y="685800"/>
          <a:ext cx="6096000" cy="5638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Discussion</a:t>
            </a:r>
          </a:p>
        </p:txBody>
      </p:sp>
      <p:sp>
        <p:nvSpPr>
          <p:cNvPr id="4" name="TextBox 3"/>
          <p:cNvSpPr txBox="1"/>
          <p:nvPr/>
        </p:nvSpPr>
        <p:spPr>
          <a:xfrm>
            <a:off x="533400" y="2057400"/>
            <a:ext cx="8077200" cy="1938992"/>
          </a:xfrm>
          <a:prstGeom prst="rect">
            <a:avLst/>
          </a:prstGeom>
          <a:noFill/>
        </p:spPr>
        <p:txBody>
          <a:bodyPr wrap="square" rtlCol="0">
            <a:spAutoFit/>
          </a:bodyPr>
          <a:lstStyle/>
          <a:p>
            <a:pPr algn="ctr"/>
            <a:r>
              <a:rPr lang="en-US" sz="4000" dirty="0"/>
              <a:t>What are some barriers to employment for consumers with HIV/AIDS?</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ustom 4">
      <a:dk1>
        <a:sysClr val="windowText" lastClr="000000"/>
      </a:dk1>
      <a:lt1>
        <a:sysClr val="window" lastClr="FFFFFF"/>
      </a:lt1>
      <a:dk2>
        <a:srgbClr val="464653"/>
      </a:dk2>
      <a:lt2>
        <a:srgbClr val="DDE9EC"/>
      </a:lt2>
      <a:accent1>
        <a:srgbClr val="727CA3"/>
      </a:accent1>
      <a:accent2>
        <a:srgbClr val="9FB8CD"/>
      </a:accent2>
      <a:accent3>
        <a:srgbClr val="7E0000"/>
      </a:accent3>
      <a:accent4>
        <a:srgbClr val="FADA7A"/>
      </a:accent4>
      <a:accent5>
        <a:srgbClr val="B88472"/>
      </a:accent5>
      <a:accent6>
        <a:srgbClr val="8E736A"/>
      </a:accent6>
      <a:hlink>
        <a:srgbClr val="B292CA"/>
      </a:hlink>
      <a:folHlink>
        <a:srgbClr val="6B56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1265</TotalTime>
  <Words>2466</Words>
  <Application>Microsoft Office PowerPoint</Application>
  <PresentationFormat>On-screen Show (4:3)</PresentationFormat>
  <Paragraphs>215</Paragraphs>
  <Slides>41</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Georgia</vt:lpstr>
      <vt:lpstr>Wingdings</vt:lpstr>
      <vt:lpstr>Wingdings 2</vt:lpstr>
      <vt:lpstr>Civic</vt:lpstr>
      <vt:lpstr>HIV Positive Clients</vt:lpstr>
      <vt:lpstr>The Purpose of this Training</vt:lpstr>
      <vt:lpstr>The HIV Positive Client</vt:lpstr>
      <vt:lpstr>HIV Positive Clients Increasing</vt:lpstr>
      <vt:lpstr>Primary Reason for Increase</vt:lpstr>
      <vt:lpstr>Advances in Medical Treatment</vt:lpstr>
      <vt:lpstr>The Results</vt:lpstr>
      <vt:lpstr>An Employment  Statistic</vt:lpstr>
      <vt:lpstr>Group Discussion</vt:lpstr>
      <vt:lpstr>Digging Deeper</vt:lpstr>
      <vt:lpstr>Misinformation and Misperceptions Produce</vt:lpstr>
      <vt:lpstr>Getting It Right in VR</vt:lpstr>
      <vt:lpstr>Removing the Barriers</vt:lpstr>
      <vt:lpstr>What Are You Afraid Of?</vt:lpstr>
      <vt:lpstr>10 Most Common Fears About HIV Transmission </vt:lpstr>
      <vt:lpstr>The Real Story About HIV Transmission</vt:lpstr>
      <vt:lpstr>Transmission of HIV AIDS</vt:lpstr>
      <vt:lpstr>A Visual Review</vt:lpstr>
      <vt:lpstr>Best Practices</vt:lpstr>
      <vt:lpstr>What Are You Doing?</vt:lpstr>
      <vt:lpstr>Does the ADA apply to Vocational Rehabilitation and Community Resource Providers?</vt:lpstr>
      <vt:lpstr>A Right To Equal Access</vt:lpstr>
      <vt:lpstr>Scenario 1</vt:lpstr>
      <vt:lpstr>We cannot deny access to a qualified person with a  disability.</vt:lpstr>
      <vt:lpstr>Scenario 2</vt:lpstr>
      <vt:lpstr>Not only is it not permissible, what about informed choice?  </vt:lpstr>
      <vt:lpstr>Scenario 3</vt:lpstr>
      <vt:lpstr>Maybe Yes; Maybe No</vt:lpstr>
      <vt:lpstr>“Direct Threat?”</vt:lpstr>
      <vt:lpstr>IN SUMMARY</vt:lpstr>
      <vt:lpstr>What are you thinking?</vt:lpstr>
      <vt:lpstr>What is Prejudice</vt:lpstr>
      <vt:lpstr>Who Gets Infected with HIV?</vt:lpstr>
      <vt:lpstr>People From All Walks of Life Can Have HIV</vt:lpstr>
      <vt:lpstr>The Value of Valuing Others</vt:lpstr>
      <vt:lpstr>What is Unconditional Positive Regard?</vt:lpstr>
      <vt:lpstr>Unconditional Positive Regard respects the person with HIV as a human being</vt:lpstr>
      <vt:lpstr>Summary: Our Personal Responsibility</vt:lpstr>
      <vt:lpstr>Conclusion of Training</vt:lpstr>
      <vt:lpstr>Any Questions?</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Randall Allen</dc:creator>
  <cp:lastModifiedBy>Randall E. Allen</cp:lastModifiedBy>
  <cp:revision>141</cp:revision>
  <dcterms:created xsi:type="dcterms:W3CDTF">2014-08-02T00:34:07Z</dcterms:created>
  <dcterms:modified xsi:type="dcterms:W3CDTF">2021-06-25T12:55:18Z</dcterms:modified>
</cp:coreProperties>
</file>