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9" r:id="rId2"/>
    <p:sldId id="260"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F00"/>
    <a:srgbClr val="4870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50" autoAdjust="0"/>
  </p:normalViewPr>
  <p:slideViewPr>
    <p:cSldViewPr>
      <p:cViewPr varScale="1">
        <p:scale>
          <a:sx n="67" d="100"/>
          <a:sy n="67" d="100"/>
        </p:scale>
        <p:origin x="1260"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7A05A1-58DF-45CB-8192-80A1BCAD8D46}" type="datetimeFigureOut">
              <a:rPr lang="en-US" smtClean="0"/>
              <a:t>10/16/2021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44CD5E-FD49-44EE-A4A8-111639DE2B0C}" type="slidenum">
              <a:rPr lang="en-US" smtClean="0"/>
              <a:t>‹#›</a:t>
            </a:fld>
            <a:endParaRPr lang="en-US"/>
          </a:p>
        </p:txBody>
      </p:sp>
    </p:spTree>
    <p:extLst>
      <p:ext uri="{BB962C8B-B14F-4D97-AF65-F5344CB8AC3E}">
        <p14:creationId xmlns:p14="http://schemas.microsoft.com/office/powerpoint/2010/main" val="480774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heart of any ethical discussion of the relationship between a supervisor and those supervised is what the CRC Code of Ethics (p. 25) identifies as the “power differential.”  This power differential, supervisor to supervisee, is weighted in the favor of the supervisor.  This can create a lot of opportunities for the supervisor to abuse his position.  Such abuses can arise in matters of sexual and/or romantic relationships, exploitive relationships, and relationships involving harassment.  This power differential can even extend beyond to former supervisees if risks are not properly discussed and boundaries set before entering into a relationship with a former employee. </a:t>
            </a:r>
          </a:p>
          <a:p>
            <a:endParaRPr lang="en-US" dirty="0"/>
          </a:p>
        </p:txBody>
      </p:sp>
      <p:sp>
        <p:nvSpPr>
          <p:cNvPr id="4" name="Slide Number Placeholder 3"/>
          <p:cNvSpPr>
            <a:spLocks noGrp="1"/>
          </p:cNvSpPr>
          <p:nvPr>
            <p:ph type="sldNum" sz="quarter" idx="5"/>
          </p:nvPr>
        </p:nvSpPr>
        <p:spPr/>
        <p:txBody>
          <a:bodyPr/>
          <a:lstStyle/>
          <a:p>
            <a:fld id="{3344CD5E-FD49-44EE-A4A8-111639DE2B0C}" type="slidenum">
              <a:rPr lang="en-US" smtClean="0"/>
              <a:t>1</a:t>
            </a:fld>
            <a:endParaRPr lang="en-US"/>
          </a:p>
        </p:txBody>
      </p:sp>
    </p:spTree>
    <p:extLst>
      <p:ext uri="{BB962C8B-B14F-4D97-AF65-F5344CB8AC3E}">
        <p14:creationId xmlns:p14="http://schemas.microsoft.com/office/powerpoint/2010/main" val="4278935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Establishing a proper relationship with your supervisees requires setting proper boundaries with your supervisees and staying on your side of the line.  Some of the boundaries I try to follow to establish a good ethical relationship with my team are:</a:t>
            </a:r>
          </a:p>
          <a:p>
            <a:endParaRPr lang="en-US" dirty="0"/>
          </a:p>
          <a:p>
            <a:r>
              <a:rPr lang="en-US" b="1" u="sng" dirty="0"/>
              <a:t>Keep the relationship professional </a:t>
            </a:r>
            <a:r>
              <a:rPr lang="en-US" dirty="0"/>
              <a:t>– avoid favoritism such as giving the best jobs or assignments to one supervisee over another or bending the rules and policies for a supervisee.  Favoritism can be taken as being granted for a variety of reasons.  </a:t>
            </a:r>
          </a:p>
          <a:p>
            <a:endParaRPr lang="en-US" dirty="0"/>
          </a:p>
          <a:p>
            <a:r>
              <a:rPr lang="en-US" b="1" u="sng" dirty="0"/>
              <a:t>Keep the relationship within the confines of work </a:t>
            </a:r>
            <a:r>
              <a:rPr lang="en-US" dirty="0"/>
              <a:t>– you will spend a lot of time with your supervisees at work.  It is inappropriate to build a separate relationship with them apart from the confines of your work.  It can open you to a variety of potential ethical pitfalls.  If you already have a relationship outside of work with a supervisee this needs to be reviewed with your superiors to avoid any type of conflict of interest</a:t>
            </a:r>
          </a:p>
          <a:p>
            <a:endParaRPr lang="en-US" dirty="0"/>
          </a:p>
          <a:p>
            <a:r>
              <a:rPr lang="en-US" b="1" u="sng" dirty="0"/>
              <a:t>Keep the relationship centered in trust </a:t>
            </a:r>
            <a:r>
              <a:rPr lang="en-US" dirty="0"/>
              <a:t>– violating an employee’s trust by talking about them or sharing confidential or personal information is unethical as well as can open you up to further accusations of unethical behavior if people do not trust you.   </a:t>
            </a:r>
          </a:p>
          <a:p>
            <a:endParaRPr lang="en-US" dirty="0"/>
          </a:p>
          <a:p>
            <a:r>
              <a:rPr lang="en-US" b="1" u="sng" dirty="0"/>
              <a:t>Keep the relationship respectful </a:t>
            </a:r>
            <a:r>
              <a:rPr lang="en-US" dirty="0"/>
              <a:t>– don’t let your ego get  away from you and expect your supervisees to regard you as “the know it all.”  That we use the term “superior” to designate a person’s supervisory role at times does not actually mean you are “superior.”  Such attitudes can be seen as unethical to supervisees causing them to feel harassed or abused.</a:t>
            </a:r>
          </a:p>
          <a:p>
            <a:endParaRPr lang="en-US" dirty="0"/>
          </a:p>
          <a:p>
            <a:r>
              <a:rPr lang="en-US" b="1" u="sng" dirty="0"/>
              <a:t>Keep the relationship grounded in fairness</a:t>
            </a:r>
            <a:r>
              <a:rPr lang="en-US" b="0" u="none" dirty="0"/>
              <a:t>  </a:t>
            </a:r>
            <a:r>
              <a:rPr lang="en-US" dirty="0"/>
              <a:t>– when measuring and evaluating a supervisees performance, use the same measure as you do with all your supervisees.  In this way you can avoid the appearance of singling them out or targeting them.</a:t>
            </a:r>
          </a:p>
          <a:p>
            <a:endParaRPr lang="en-US" dirty="0"/>
          </a:p>
          <a:p>
            <a:r>
              <a:rPr lang="en-US" b="1" u="sng" dirty="0"/>
              <a:t>Keep the relationship hands free</a:t>
            </a:r>
            <a:r>
              <a:rPr lang="en-US" dirty="0"/>
              <a:t> – avoid over familiarity with both co-workers and supervisees.  Avoid touching and hugging.  You may be a touchy-feely person, but a lot of people are not and take such actions as inappropriate.  You also need to watch your conversation.  Be careful that any joking or play is not inappropriate and devoid of sexual innuendo and comment.  Again, not everyone is okay with rude humor, and it should be avoided. </a:t>
            </a:r>
          </a:p>
          <a:p>
            <a:endParaRPr lang="en-US" dirty="0"/>
          </a:p>
        </p:txBody>
      </p:sp>
      <p:sp>
        <p:nvSpPr>
          <p:cNvPr id="4" name="Slide Number Placeholder 3"/>
          <p:cNvSpPr>
            <a:spLocks noGrp="1"/>
          </p:cNvSpPr>
          <p:nvPr>
            <p:ph type="sldNum" sz="quarter" idx="5"/>
          </p:nvPr>
        </p:nvSpPr>
        <p:spPr/>
        <p:txBody>
          <a:bodyPr/>
          <a:lstStyle/>
          <a:p>
            <a:fld id="{3344CD5E-FD49-44EE-A4A8-111639DE2B0C}" type="slidenum">
              <a:rPr lang="en-US" smtClean="0"/>
              <a:t>2</a:t>
            </a:fld>
            <a:endParaRPr lang="en-US"/>
          </a:p>
        </p:txBody>
      </p:sp>
    </p:spTree>
    <p:extLst>
      <p:ext uri="{BB962C8B-B14F-4D97-AF65-F5344CB8AC3E}">
        <p14:creationId xmlns:p14="http://schemas.microsoft.com/office/powerpoint/2010/main" val="8663550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Standard">
    <p:spTree>
      <p:nvGrpSpPr>
        <p:cNvPr id="1" name=""/>
        <p:cNvGrpSpPr/>
        <p:nvPr/>
      </p:nvGrpSpPr>
      <p:grpSpPr>
        <a:xfrm>
          <a:off x="0" y="0"/>
          <a:ext cx="0" cy="0"/>
          <a:chOff x="0" y="0"/>
          <a:chExt cx="0" cy="0"/>
        </a:xfrm>
      </p:grpSpPr>
      <p:sp>
        <p:nvSpPr>
          <p:cNvPr id="3" name="Rectangle 2"/>
          <p:cNvSpPr/>
          <p:nvPr userDrawn="1"/>
        </p:nvSpPr>
        <p:spPr>
          <a:xfrm>
            <a:off x="0" y="3886200"/>
            <a:ext cx="9144000" cy="2514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 y="4038603"/>
            <a:ext cx="8839200" cy="1422399"/>
          </a:xfrm>
        </p:spPr>
        <p:txBody>
          <a:bodyPr>
            <a:normAutofit/>
          </a:bodyPr>
          <a:lstStyle>
            <a:lvl1pPr algn="ctr">
              <a:defRPr sz="40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7" name="Text Placeholder 13"/>
          <p:cNvSpPr>
            <a:spLocks noGrp="1"/>
          </p:cNvSpPr>
          <p:nvPr>
            <p:ph type="body" sz="quarter" idx="12" hasCustomPrompt="1"/>
          </p:nvPr>
        </p:nvSpPr>
        <p:spPr>
          <a:xfrm>
            <a:off x="152401" y="5461001"/>
            <a:ext cx="8848724" cy="812800"/>
          </a:xfrm>
        </p:spPr>
        <p:txBody>
          <a:bodyPr anchor="ctr">
            <a:normAutofit/>
          </a:bodyPr>
          <a:lstStyle>
            <a:lvl1pPr marL="0" indent="0" algn="ctr">
              <a:buNone/>
              <a:defRPr sz="2800">
                <a:solidFill>
                  <a:schemeClr val="bg1"/>
                </a:solidFill>
                <a:effectLst>
                  <a:outerShdw blurRad="38100" dist="38100" dir="2700000" algn="tl">
                    <a:srgbClr val="000000">
                      <a:alpha val="43137"/>
                    </a:srgbClr>
                  </a:outerShdw>
                </a:effectLst>
                <a:latin typeface="PermianSlabSerifTypeface" pitchFamily="50" charset="0"/>
              </a:defRPr>
            </a:lvl1pPr>
          </a:lstStyle>
          <a:p>
            <a:pPr lvl="0"/>
            <a:r>
              <a:rPr lang="en-US" dirty="0"/>
              <a:t>Sub-Title</a:t>
            </a:r>
          </a:p>
        </p:txBody>
      </p:sp>
      <p:sp>
        <p:nvSpPr>
          <p:cNvPr id="8" name="Text Placeholder 11"/>
          <p:cNvSpPr>
            <a:spLocks noGrp="1"/>
          </p:cNvSpPr>
          <p:nvPr>
            <p:ph type="body" sz="quarter" idx="11" hasCustomPrompt="1"/>
          </p:nvPr>
        </p:nvSpPr>
        <p:spPr>
          <a:xfrm>
            <a:off x="0" y="6400800"/>
            <a:ext cx="9144000" cy="457200"/>
          </a:xfrm>
        </p:spPr>
        <p:txBody>
          <a:bodyPr anchor="ctr">
            <a:normAutofit/>
          </a:bodyPr>
          <a:lstStyle>
            <a:lvl1pPr marL="0" indent="0" algn="ctr">
              <a:buNone/>
              <a:defRPr sz="1100" baseline="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 | Date</a:t>
            </a:r>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92200" y="1143000"/>
            <a:ext cx="6959600" cy="2743200"/>
          </a:xfrm>
          <a:prstGeom prst="rect">
            <a:avLst/>
          </a:prstGeom>
        </p:spPr>
      </p:pic>
    </p:spTree>
    <p:extLst>
      <p:ext uri="{BB962C8B-B14F-4D97-AF65-F5344CB8AC3E}">
        <p14:creationId xmlns:p14="http://schemas.microsoft.com/office/powerpoint/2010/main" val="3357423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Photo">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4572000" y="0"/>
            <a:ext cx="4572000" cy="6858000"/>
          </a:xfrm>
        </p:spPr>
        <p:txBody>
          <a:bodyPr/>
          <a:lstStyle>
            <a:lvl1pPr marL="0" indent="0">
              <a:buNone/>
              <a:defRPr/>
            </a:lvl1pPr>
          </a:lstStyle>
          <a:p>
            <a:r>
              <a:rPr lang="en-US"/>
              <a:t>Click icon to add picture</a:t>
            </a:r>
            <a:endParaRPr lang="en-US" dirty="0"/>
          </a:p>
        </p:txBody>
      </p:sp>
      <p:sp>
        <p:nvSpPr>
          <p:cNvPr id="10" name="Title 9"/>
          <p:cNvSpPr>
            <a:spLocks noGrp="1"/>
          </p:cNvSpPr>
          <p:nvPr>
            <p:ph type="title"/>
          </p:nvPr>
        </p:nvSpPr>
        <p:spPr>
          <a:xfrm>
            <a:off x="381000" y="2209801"/>
            <a:ext cx="3962400" cy="2235200"/>
          </a:xfrm>
        </p:spPr>
        <p:txBody>
          <a:bodyPr>
            <a:noAutofit/>
          </a:bodyPr>
          <a:lstStyle>
            <a:lvl1pPr marL="0" indent="0" algn="l">
              <a:defRPr sz="3600">
                <a:effectLst/>
                <a:latin typeface="PermianSlabSerifTypeface" pitchFamily="50" charset="0"/>
              </a:defRPr>
            </a:lvl1pPr>
          </a:lstStyle>
          <a:p>
            <a:r>
              <a:rPr lang="en-US" dirty="0"/>
              <a:t>Click to edit Master title style</a:t>
            </a:r>
          </a:p>
        </p:txBody>
      </p:sp>
      <p:sp>
        <p:nvSpPr>
          <p:cNvPr id="12" name="Text Placeholder 11"/>
          <p:cNvSpPr>
            <a:spLocks noGrp="1"/>
          </p:cNvSpPr>
          <p:nvPr>
            <p:ph type="body" sz="quarter" idx="11" hasCustomPrompt="1"/>
          </p:nvPr>
        </p:nvSpPr>
        <p:spPr>
          <a:xfrm>
            <a:off x="381000" y="5562600"/>
            <a:ext cx="4038600" cy="1117600"/>
          </a:xfrm>
        </p:spPr>
        <p:txBody>
          <a:bodyPr anchor="b">
            <a:normAutofit/>
          </a:bodyPr>
          <a:lstStyle>
            <a:lvl1pPr marL="0" indent="0">
              <a:buNone/>
              <a:defRPr sz="1100">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dirty="0"/>
              <a:t>Name, Position</a:t>
            </a:r>
          </a:p>
          <a:p>
            <a:pPr lvl="0"/>
            <a:r>
              <a:rPr lang="en-US" dirty="0"/>
              <a:t>Date</a:t>
            </a:r>
          </a:p>
        </p:txBody>
      </p:sp>
      <p:sp>
        <p:nvSpPr>
          <p:cNvPr id="14" name="Text Placeholder 13"/>
          <p:cNvSpPr>
            <a:spLocks noGrp="1"/>
          </p:cNvSpPr>
          <p:nvPr>
            <p:ph type="body" sz="quarter" idx="12" hasCustomPrompt="1"/>
          </p:nvPr>
        </p:nvSpPr>
        <p:spPr>
          <a:xfrm>
            <a:off x="381000" y="4445001"/>
            <a:ext cx="3962400" cy="812800"/>
          </a:xfrm>
        </p:spPr>
        <p:txBody>
          <a:bodyPr>
            <a:normAutofit/>
          </a:bodyPr>
          <a:lstStyle>
            <a:lvl1pPr marL="0" indent="0">
              <a:buNone/>
              <a:defRPr sz="2800">
                <a:solidFill>
                  <a:schemeClr val="accent5"/>
                </a:solidFill>
                <a:latin typeface="PermianSlabSerifTypeface" pitchFamily="50" charset="0"/>
              </a:defRPr>
            </a:lvl1pPr>
          </a:lstStyle>
          <a:p>
            <a:pPr lvl="0"/>
            <a:r>
              <a:rPr lang="en-US" dirty="0"/>
              <a:t>Sub-Title</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0" y="304800"/>
            <a:ext cx="3247813" cy="1280159"/>
          </a:xfrm>
          <a:prstGeom prst="rect">
            <a:avLst/>
          </a:prstGeom>
        </p:spPr>
      </p:pic>
    </p:spTree>
    <p:extLst>
      <p:ext uri="{BB962C8B-B14F-4D97-AF65-F5344CB8AC3E}">
        <p14:creationId xmlns:p14="http://schemas.microsoft.com/office/powerpoint/2010/main" val="2255976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5" name="Rectangle 4"/>
          <p:cNvSpPr/>
          <p:nvPr userDrawn="1"/>
        </p:nvSpPr>
        <p:spPr>
          <a:xfrm>
            <a:off x="3200400" y="3874770"/>
            <a:ext cx="5943600" cy="22402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ctrTitle"/>
          </p:nvPr>
        </p:nvSpPr>
        <p:spPr>
          <a:xfrm>
            <a:off x="3276600" y="3962400"/>
            <a:ext cx="5715000" cy="2057400"/>
          </a:xfrm>
        </p:spPr>
        <p:txBody>
          <a:bodyPr/>
          <a:lstStyle>
            <a:lvl1pPr algn="r">
              <a:defRPr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dirty="0"/>
              <a:t>Click to edit Master title style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2890" y="3322320"/>
            <a:ext cx="3345180" cy="3345180"/>
          </a:xfrm>
          <a:prstGeom prst="rect">
            <a:avLst/>
          </a:prstGeom>
          <a:noFill/>
          <a:ln>
            <a:noFill/>
          </a:ln>
        </p:spPr>
      </p:pic>
    </p:spTree>
    <p:extLst>
      <p:ext uri="{BB962C8B-B14F-4D97-AF65-F5344CB8AC3E}">
        <p14:creationId xmlns:p14="http://schemas.microsoft.com/office/powerpoint/2010/main" val="2854890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Body - TN Mark">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152400" y="1143000"/>
            <a:ext cx="8839200" cy="5562600"/>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05800" y="6019800"/>
            <a:ext cx="866774" cy="866774"/>
          </a:xfrm>
          <a:prstGeom prst="rect">
            <a:avLst/>
          </a:prstGeom>
        </p:spPr>
      </p:pic>
    </p:spTree>
    <p:extLst>
      <p:ext uri="{BB962C8B-B14F-4D97-AF65-F5344CB8AC3E}">
        <p14:creationId xmlns:p14="http://schemas.microsoft.com/office/powerpoint/2010/main" val="1899978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od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4"/>
            <a:ext cx="8763000" cy="4958462"/>
          </a:xfrm>
        </p:spPr>
        <p:txBody>
          <a:bodyPr>
            <a:normAutofit/>
          </a:bodyPr>
          <a:lstStyle>
            <a:lvl1pPr>
              <a:buClr>
                <a:schemeClr val="bg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bg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bg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bg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Rectangle 9"/>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783884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Body - Red">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990602"/>
            <a:ext cx="9144000" cy="88900"/>
          </a:xfrm>
          <a:prstGeom prst="rect">
            <a:avLst/>
          </a:prstGeom>
          <a:solidFill>
            <a:srgbClr val="FF0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77065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ody - Orange">
    <p:spTree>
      <p:nvGrpSpPr>
        <p:cNvPr id="1" name=""/>
        <p:cNvGrpSpPr/>
        <p:nvPr/>
      </p:nvGrpSpPr>
      <p:grpSpPr>
        <a:xfrm>
          <a:off x="0" y="0"/>
          <a:ext cx="0" cy="0"/>
          <a:chOff x="0" y="0"/>
          <a:chExt cx="0" cy="0"/>
        </a:xfrm>
      </p:grpSpPr>
      <p:sp>
        <p:nvSpPr>
          <p:cNvPr id="12" name="Rectangle 11"/>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14" name="Content Placeholder 2"/>
          <p:cNvSpPr>
            <a:spLocks noGrp="1"/>
          </p:cNvSpPr>
          <p:nvPr>
            <p:ph idx="1"/>
          </p:nvPr>
        </p:nvSpPr>
        <p:spPr>
          <a:xfrm>
            <a:off x="228600" y="1193800"/>
            <a:ext cx="8763000" cy="4958465"/>
          </a:xfrm>
        </p:spPr>
        <p:txBody>
          <a:bodyPr>
            <a:normAutofit/>
          </a:bodyPr>
          <a:lstStyle>
            <a:lvl1pPr>
              <a:buClr>
                <a:schemeClr val="accent3"/>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3"/>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3"/>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3"/>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Rectangle 16"/>
          <p:cNvSpPr/>
          <p:nvPr userDrawn="1"/>
        </p:nvSpPr>
        <p:spPr>
          <a:xfrm>
            <a:off x="0" y="990602"/>
            <a:ext cx="9144000" cy="889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563395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Body - Blue">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1"/>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1"/>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1"/>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1"/>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990602"/>
            <a:ext cx="9144000" cy="88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335100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ody - YellowGreen">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2"/>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2"/>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2"/>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2"/>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990602"/>
            <a:ext cx="9144000" cy="88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883267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ody - Gra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4"/>
            <a:ext cx="8763000" cy="4958462"/>
          </a:xfrm>
        </p:spPr>
        <p:txBody>
          <a:bodyPr>
            <a:normAutofit/>
          </a:bodyPr>
          <a:lstStyle>
            <a:lvl1pPr>
              <a:buClr>
                <a:schemeClr val="accent5">
                  <a:lumMod val="60000"/>
                  <a:lumOff val="40000"/>
                </a:schemeClr>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5">
                  <a:lumMod val="60000"/>
                  <a:lumOff val="40000"/>
                </a:schemeClr>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5">
                  <a:lumMod val="60000"/>
                  <a:lumOff val="40000"/>
                </a:schemeClr>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5">
                  <a:lumMod val="60000"/>
                  <a:lumOff val="40000"/>
                </a:schemeClr>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990602"/>
            <a:ext cx="9144000" cy="889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3"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3732702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Body - Tan">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0"/>
            <a:ext cx="8763000" cy="4958465"/>
          </a:xfrm>
        </p:spPr>
        <p:txBody>
          <a:bodyPr>
            <a:normAutofit/>
          </a:bodyPr>
          <a:lstStyle>
            <a:lvl1pPr>
              <a:buClr>
                <a:schemeClr val="accent6"/>
              </a:buClr>
              <a:defRPr sz="2400">
                <a:latin typeface="Open Sans" panose="020B0606030504020204" pitchFamily="34" charset="0"/>
                <a:ea typeface="Open Sans" panose="020B0606030504020204" pitchFamily="34" charset="0"/>
                <a:cs typeface="Open Sans" panose="020B0606030504020204" pitchFamily="34" charset="0"/>
              </a:defRPr>
            </a:lvl1pPr>
            <a:lvl2pPr>
              <a:buClr>
                <a:schemeClr val="accent6"/>
              </a:buClr>
              <a:defRPr sz="2000">
                <a:latin typeface="Open Sans" panose="020B0606030504020204" pitchFamily="34" charset="0"/>
                <a:ea typeface="Open Sans" panose="020B0606030504020204" pitchFamily="34" charset="0"/>
                <a:cs typeface="Open Sans" panose="020B0606030504020204" pitchFamily="34" charset="0"/>
              </a:defRPr>
            </a:lvl2pPr>
            <a:lvl3pPr>
              <a:buClr>
                <a:schemeClr val="accent6"/>
              </a:buClr>
              <a:defRPr sz="1800">
                <a:latin typeface="Open Sans" panose="020B0606030504020204" pitchFamily="34" charset="0"/>
                <a:ea typeface="Open Sans" panose="020B0606030504020204" pitchFamily="34" charset="0"/>
                <a:cs typeface="Open Sans" panose="020B0606030504020204" pitchFamily="34" charset="0"/>
              </a:defRPr>
            </a:lvl3pPr>
            <a:lvl4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4pPr>
            <a:lvl5pPr>
              <a:buClr>
                <a:schemeClr val="accent6"/>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userDrawn="1"/>
        </p:nvSpPr>
        <p:spPr>
          <a:xfrm>
            <a:off x="0" y="990602"/>
            <a:ext cx="9144000" cy="889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6"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448185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ouble-Column Body">
    <p:spTree>
      <p:nvGrpSpPr>
        <p:cNvPr id="1" name=""/>
        <p:cNvGrpSpPr/>
        <p:nvPr/>
      </p:nvGrpSpPr>
      <p:grpSpPr>
        <a:xfrm>
          <a:off x="0" y="0"/>
          <a:ext cx="0" cy="0"/>
          <a:chOff x="0" y="0"/>
          <a:chExt cx="0" cy="0"/>
        </a:xfrm>
      </p:grpSpPr>
      <p:sp>
        <p:nvSpPr>
          <p:cNvPr id="7" name="Rectangle 6"/>
          <p:cNvSpPr/>
          <p:nvPr userDrawn="1"/>
        </p:nvSpPr>
        <p:spPr>
          <a:xfrm>
            <a:off x="0" y="177801"/>
            <a:ext cx="9144000" cy="812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52400" y="177803"/>
            <a:ext cx="8839200" cy="825500"/>
          </a:xfrm>
        </p:spPr>
        <p:txBody>
          <a:bodyPr>
            <a:noAutofit/>
          </a:bodyPr>
          <a:lstStyle>
            <a:lvl1pPr algn="l">
              <a:defRPr sz="3200" b="1">
                <a:solidFill>
                  <a:schemeClr val="bg1"/>
                </a:solidFill>
                <a:effectLst>
                  <a:outerShdw blurRad="38100" dist="38100" dir="2700000" algn="tl">
                    <a:srgbClr val="000000">
                      <a:alpha val="43137"/>
                    </a:srgbClr>
                  </a:outerShdw>
                </a:effectLst>
                <a:latin typeface="PermianSlabSerifTypeface"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228600" y="1193804"/>
            <a:ext cx="4191000" cy="4958462"/>
          </a:xfrm>
        </p:spPr>
        <p:txBody>
          <a:bodyPr>
            <a:normAutofit/>
          </a:bodyPr>
          <a:lstStyle>
            <a:lvl1pPr>
              <a:buClr>
                <a:srgbClr val="FF0F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F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F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F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3"/>
          </p:nvPr>
        </p:nvSpPr>
        <p:spPr>
          <a:xfrm>
            <a:off x="4724400" y="1193804"/>
            <a:ext cx="4191000" cy="4958462"/>
          </a:xfrm>
        </p:spPr>
        <p:txBody>
          <a:bodyPr>
            <a:normAutofit/>
          </a:bodyPr>
          <a:lstStyle>
            <a:lvl1pPr>
              <a:buClr>
                <a:srgbClr val="FF0000"/>
              </a:buClr>
              <a:defRPr sz="2400">
                <a:latin typeface="Open Sans" panose="020B0606030504020204" pitchFamily="34" charset="0"/>
                <a:ea typeface="Open Sans" panose="020B0606030504020204" pitchFamily="34" charset="0"/>
                <a:cs typeface="Open Sans" panose="020B0606030504020204" pitchFamily="34" charset="0"/>
              </a:defRPr>
            </a:lvl1pPr>
            <a:lvl2pPr>
              <a:buClr>
                <a:srgbClr val="FF0000"/>
              </a:buClr>
              <a:defRPr sz="2000">
                <a:latin typeface="Open Sans" panose="020B0606030504020204" pitchFamily="34" charset="0"/>
                <a:ea typeface="Open Sans" panose="020B0606030504020204" pitchFamily="34" charset="0"/>
                <a:cs typeface="Open Sans" panose="020B0606030504020204" pitchFamily="34" charset="0"/>
              </a:defRPr>
            </a:lvl2pPr>
            <a:lvl3pPr>
              <a:buClr>
                <a:srgbClr val="FF0000"/>
              </a:buClr>
              <a:defRPr sz="1800">
                <a:latin typeface="Open Sans" panose="020B0606030504020204" pitchFamily="34" charset="0"/>
                <a:ea typeface="Open Sans" panose="020B0606030504020204" pitchFamily="34" charset="0"/>
                <a:cs typeface="Open Sans" panose="020B0606030504020204" pitchFamily="34" charset="0"/>
              </a:defRPr>
            </a:lvl3pPr>
            <a:lvl4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4pPr>
            <a:lvl5pPr>
              <a:buClr>
                <a:srgbClr val="FF0000"/>
              </a:buClr>
              <a:defRPr sz="1600">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userDrawn="1"/>
        </p:nvSpPr>
        <p:spPr>
          <a:xfrm>
            <a:off x="0" y="6152266"/>
            <a:ext cx="9144000" cy="7057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ooter Placeholder 4"/>
          <p:cNvSpPr>
            <a:spLocks noGrp="1"/>
          </p:cNvSpPr>
          <p:nvPr>
            <p:ph type="ftr" sz="quarter" idx="11"/>
          </p:nvPr>
        </p:nvSpPr>
        <p:spPr>
          <a:xfrm>
            <a:off x="3124200" y="6375400"/>
            <a:ext cx="2895600" cy="365125"/>
          </a:xfr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dirty="0"/>
          </a:p>
        </p:txBody>
      </p:sp>
      <p:sp>
        <p:nvSpPr>
          <p:cNvPr id="1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9107" y="6152266"/>
            <a:ext cx="1855893" cy="731519"/>
          </a:xfrm>
          <a:prstGeom prst="rect">
            <a:avLst/>
          </a:prstGeom>
        </p:spPr>
      </p:pic>
    </p:spTree>
    <p:extLst>
      <p:ext uri="{BB962C8B-B14F-4D97-AF65-F5344CB8AC3E}">
        <p14:creationId xmlns:p14="http://schemas.microsoft.com/office/powerpoint/2010/main" val="276456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2444455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 Blue">
    <p:bg>
      <p:bgPr>
        <a:solidFill>
          <a:schemeClr val="accent1"/>
        </a:solidFill>
        <a:effectLst/>
      </p:bgPr>
    </p:bg>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39629934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nk - Orange">
    <p:bg>
      <p:bgPr>
        <a:solidFill>
          <a:schemeClr val="accent3"/>
        </a:solidFill>
        <a:effectLst/>
      </p:bgPr>
    </p:bg>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3962993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 YellowGreen">
    <p:bg>
      <p:bgPr>
        <a:solidFill>
          <a:schemeClr val="accent2"/>
        </a:solidFill>
        <a:effectLst/>
      </p:bgPr>
    </p:bg>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4100678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 Gray">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a:xfrm>
            <a:off x="6858000" y="6375400"/>
            <a:ext cx="2133600" cy="365125"/>
          </a:xfrm>
          <a:prstGeom prst="rect">
            <a:avLst/>
          </a:prstGeom>
        </p:spPr>
        <p:txBody>
          <a:bodyPr anchor="b"/>
          <a:lstStyle>
            <a:lvl1pPr>
              <a:defRPr sz="100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3962993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3124200" y="6416675"/>
            <a:ext cx="2895600" cy="365125"/>
          </a:xfrm>
          <a:prstGeom prst="rect">
            <a:avLst/>
          </a:prstGeom>
        </p:spPr>
        <p:txBody>
          <a:bodyPr vert="horz" lIns="91440" tIns="45720" rIns="91440" bIns="45720" rtlCol="0" anchor="b"/>
          <a:lstStyle>
            <a:lvl1pPr algn="ct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endParaRPr lang="en-US"/>
          </a:p>
        </p:txBody>
      </p:sp>
      <p:sp>
        <p:nvSpPr>
          <p:cNvPr id="7" name="Slide Number Placeholder 5"/>
          <p:cNvSpPr>
            <a:spLocks noGrp="1"/>
          </p:cNvSpPr>
          <p:nvPr>
            <p:ph type="sldNum" sz="quarter" idx="4"/>
          </p:nvPr>
        </p:nvSpPr>
        <p:spPr>
          <a:xfrm>
            <a:off x="6858000" y="6410326"/>
            <a:ext cx="2133600" cy="365125"/>
          </a:xfrm>
          <a:prstGeom prst="rect">
            <a:avLst/>
          </a:prstGeom>
        </p:spPr>
        <p:txBody>
          <a:bodyPr anchor="b"/>
          <a:lstStyle>
            <a:lvl1pPr algn="r">
              <a:defRPr sz="1000" i="1">
                <a:solidFill>
                  <a:schemeClr val="accent5"/>
                </a:solidFill>
                <a:latin typeface="Open Sans" panose="020B0606030504020204" pitchFamily="34" charset="0"/>
                <a:ea typeface="Open Sans" panose="020B0606030504020204" pitchFamily="34" charset="0"/>
                <a:cs typeface="Open Sans" panose="020B0606030504020204" pitchFamily="34" charset="0"/>
              </a:defRPr>
            </a:lvl1pPr>
          </a:lstStyle>
          <a:p>
            <a:fld id="{5C76A076-0EB6-4ACF-BC93-AE169B35ECF5}" type="slidenum">
              <a:rPr lang="en-US" smtClean="0"/>
              <a:pPr/>
              <a:t>‹#›</a:t>
            </a:fld>
            <a:endParaRPr lang="en-US" dirty="0"/>
          </a:p>
        </p:txBody>
      </p:sp>
    </p:spTree>
    <p:extLst>
      <p:ext uri="{BB962C8B-B14F-4D97-AF65-F5344CB8AC3E}">
        <p14:creationId xmlns:p14="http://schemas.microsoft.com/office/powerpoint/2010/main" val="1143005989"/>
      </p:ext>
    </p:extLst>
  </p:cSld>
  <p:clrMap bg1="lt1" tx1="dk1" bg2="lt2" tx2="dk2" accent1="accent1" accent2="accent2" accent3="accent3" accent4="accent4" accent5="accent5" accent6="accent6" hlink="hlink" folHlink="folHlink"/>
  <p:sldLayoutIdLst>
    <p:sldLayoutId id="2147483660" r:id="rId1"/>
    <p:sldLayoutId id="2147483670" r:id="rId2"/>
    <p:sldLayoutId id="2147483649" r:id="rId3"/>
    <p:sldLayoutId id="2147483680" r:id="rId4"/>
    <p:sldLayoutId id="2147483671" r:id="rId5"/>
    <p:sldLayoutId id="2147483668" r:id="rId6"/>
    <p:sldLayoutId id="2147483665" r:id="rId7"/>
    <p:sldLayoutId id="2147483672" r:id="rId8"/>
    <p:sldLayoutId id="2147483673" r:id="rId9"/>
    <p:sldLayoutId id="2147483679" r:id="rId10"/>
    <p:sldLayoutId id="2147483674" r:id="rId11"/>
    <p:sldLayoutId id="2147483662" r:id="rId12"/>
    <p:sldLayoutId id="2147483663" r:id="rId13"/>
    <p:sldLayoutId id="2147483676" r:id="rId14"/>
    <p:sldLayoutId id="2147483677" r:id="rId15"/>
    <p:sldLayoutId id="2147483675" r:id="rId16"/>
    <p:sldLayoutId id="2147483678"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Ethical Relationships in Supervision</a:t>
            </a:r>
          </a:p>
        </p:txBody>
      </p:sp>
      <p:sp>
        <p:nvSpPr>
          <p:cNvPr id="4" name="Content Placeholder 3"/>
          <p:cNvSpPr>
            <a:spLocks noGrp="1"/>
          </p:cNvSpPr>
          <p:nvPr>
            <p:ph idx="1"/>
          </p:nvPr>
        </p:nvSpPr>
        <p:spPr>
          <a:xfrm>
            <a:off x="238125" y="1647825"/>
            <a:ext cx="4343400" cy="2768596"/>
          </a:xfrm>
        </p:spPr>
        <p:txBody>
          <a:bodyPr/>
          <a:lstStyle/>
          <a:p>
            <a:pPr marL="0" indent="0">
              <a:buNone/>
            </a:pPr>
            <a:r>
              <a:rPr lang="en-US" sz="2800" dirty="0"/>
              <a:t>“Rehabilitation counselor supervisors are aware of the </a:t>
            </a:r>
            <a:r>
              <a:rPr lang="en-US" sz="2800" u="sng" dirty="0"/>
              <a:t>power differential</a:t>
            </a:r>
            <a:r>
              <a:rPr lang="en-US" sz="2800" dirty="0"/>
              <a:t> in their relationships with supervisees.” </a:t>
            </a:r>
          </a:p>
          <a:p>
            <a:pPr marL="0" indent="0" algn="r">
              <a:buNone/>
            </a:pPr>
            <a:r>
              <a:rPr lang="en-US" sz="1600" dirty="0"/>
              <a:t>CRC Code of Ethics, p. 24</a:t>
            </a:r>
          </a:p>
        </p:txBody>
      </p:sp>
      <p:pic>
        <p:nvPicPr>
          <p:cNvPr id="2" name="Picture 1">
            <a:extLst>
              <a:ext uri="{FF2B5EF4-FFF2-40B4-BE49-F238E27FC236}">
                <a16:creationId xmlns:a16="http://schemas.microsoft.com/office/drawing/2014/main" id="{33EA3B45-A4CC-4F73-9832-5984E9D5990E}"/>
              </a:ext>
            </a:extLst>
          </p:cNvPr>
          <p:cNvPicPr>
            <a:picLocks noChangeAspect="1"/>
          </p:cNvPicPr>
          <p:nvPr/>
        </p:nvPicPr>
        <p:blipFill>
          <a:blip r:embed="rId3"/>
          <a:stretch>
            <a:fillRect/>
          </a:stretch>
        </p:blipFill>
        <p:spPr>
          <a:xfrm>
            <a:off x="4038600" y="2133600"/>
            <a:ext cx="4762500" cy="3076575"/>
          </a:xfrm>
          <a:prstGeom prst="rect">
            <a:avLst/>
          </a:prstGeom>
        </p:spPr>
      </p:pic>
    </p:spTree>
    <p:extLst>
      <p:ext uri="{BB962C8B-B14F-4D97-AF65-F5344CB8AC3E}">
        <p14:creationId xmlns:p14="http://schemas.microsoft.com/office/powerpoint/2010/main" val="2082183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Setting Boundaries</a:t>
            </a:r>
          </a:p>
        </p:txBody>
      </p:sp>
      <p:sp>
        <p:nvSpPr>
          <p:cNvPr id="5" name="Content Placeholder 4"/>
          <p:cNvSpPr>
            <a:spLocks noGrp="1"/>
          </p:cNvSpPr>
          <p:nvPr>
            <p:ph idx="1"/>
          </p:nvPr>
        </p:nvSpPr>
        <p:spPr>
          <a:xfrm>
            <a:off x="190500" y="1724467"/>
            <a:ext cx="8763000" cy="3409065"/>
          </a:xfrm>
        </p:spPr>
        <p:txBody>
          <a:bodyPr/>
          <a:lstStyle/>
          <a:p>
            <a:pPr marL="0" indent="0">
              <a:buNone/>
            </a:pPr>
            <a:r>
              <a:rPr lang="en-US" u="sng" dirty="0"/>
              <a:t>Always</a:t>
            </a:r>
            <a:r>
              <a:rPr lang="en-US" dirty="0"/>
              <a:t> keep the relationship…</a:t>
            </a:r>
          </a:p>
          <a:p>
            <a:r>
              <a:rPr lang="en-US" dirty="0"/>
              <a:t>Professional</a:t>
            </a:r>
          </a:p>
          <a:p>
            <a:r>
              <a:rPr lang="en-US" dirty="0"/>
              <a:t>Within the confines of work</a:t>
            </a:r>
          </a:p>
          <a:p>
            <a:r>
              <a:rPr lang="en-US" dirty="0"/>
              <a:t>Centered in trust</a:t>
            </a:r>
          </a:p>
          <a:p>
            <a:r>
              <a:rPr lang="en-US" dirty="0"/>
              <a:t>Respectful</a:t>
            </a:r>
          </a:p>
          <a:p>
            <a:r>
              <a:rPr lang="en-US" dirty="0"/>
              <a:t>Grounded in fairness</a:t>
            </a:r>
          </a:p>
          <a:p>
            <a:r>
              <a:rPr lang="en-US" dirty="0"/>
              <a:t>Hands free</a:t>
            </a:r>
          </a:p>
        </p:txBody>
      </p:sp>
      <p:pic>
        <p:nvPicPr>
          <p:cNvPr id="3" name="Picture 2">
            <a:extLst>
              <a:ext uri="{FF2B5EF4-FFF2-40B4-BE49-F238E27FC236}">
                <a16:creationId xmlns:a16="http://schemas.microsoft.com/office/drawing/2014/main" id="{6E92BD8B-80D0-4A85-B629-2495D4C61011}"/>
              </a:ext>
            </a:extLst>
          </p:cNvPr>
          <p:cNvPicPr>
            <a:picLocks noChangeAspect="1"/>
          </p:cNvPicPr>
          <p:nvPr/>
        </p:nvPicPr>
        <p:blipFill rotWithShape="1">
          <a:blip r:embed="rId3"/>
          <a:srcRect l="33715" r="8553"/>
          <a:stretch/>
        </p:blipFill>
        <p:spPr>
          <a:xfrm>
            <a:off x="4800600" y="1219200"/>
            <a:ext cx="4114800" cy="4754057"/>
          </a:xfrm>
          <a:prstGeom prst="rect">
            <a:avLst/>
          </a:prstGeom>
        </p:spPr>
      </p:pic>
      <p:sp>
        <p:nvSpPr>
          <p:cNvPr id="6" name="Rectangle 5">
            <a:extLst>
              <a:ext uri="{FF2B5EF4-FFF2-40B4-BE49-F238E27FC236}">
                <a16:creationId xmlns:a16="http://schemas.microsoft.com/office/drawing/2014/main" id="{FF0A625A-62AA-454A-91E1-DA16DBA6ECD2}"/>
              </a:ext>
            </a:extLst>
          </p:cNvPr>
          <p:cNvSpPr/>
          <p:nvPr/>
        </p:nvSpPr>
        <p:spPr>
          <a:xfrm>
            <a:off x="5219700" y="4724400"/>
            <a:ext cx="3276600" cy="1323439"/>
          </a:xfrm>
          <a:prstGeom prst="rect">
            <a:avLst/>
          </a:prstGeom>
          <a:noFill/>
        </p:spPr>
        <p:txBody>
          <a:bodyPr wrap="square" lIns="91440" tIns="45720" rIns="91440" bIns="45720">
            <a:spAutoFit/>
          </a:bodyPr>
          <a:lstStyle/>
          <a:p>
            <a:pPr algn="ctr"/>
            <a:r>
              <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Don’t Cross The Line</a:t>
            </a:r>
          </a:p>
        </p:txBody>
      </p:sp>
    </p:spTree>
    <p:extLst>
      <p:ext uri="{BB962C8B-B14F-4D97-AF65-F5344CB8AC3E}">
        <p14:creationId xmlns:p14="http://schemas.microsoft.com/office/powerpoint/2010/main" val="1191946917"/>
      </p:ext>
    </p:extLst>
  </p:cSld>
  <p:clrMapOvr>
    <a:masterClrMapping/>
  </p:clrMapOvr>
</p:sld>
</file>

<file path=ppt/theme/theme1.xml><?xml version="1.0" encoding="utf-8"?>
<a:theme xmlns:a="http://schemas.openxmlformats.org/drawingml/2006/main" name="PowerPoint B">
  <a:themeElements>
    <a:clrScheme name="Brand Colors">
      <a:dk1>
        <a:sysClr val="windowText" lastClr="000000"/>
      </a:dk1>
      <a:lt1>
        <a:sysClr val="window" lastClr="FFFFFF"/>
      </a:lt1>
      <a:dk2>
        <a:srgbClr val="1B365D"/>
      </a:dk2>
      <a:lt2>
        <a:srgbClr val="FF0F00"/>
      </a:lt2>
      <a:accent1>
        <a:srgbClr val="2DCCD3"/>
      </a:accent1>
      <a:accent2>
        <a:srgbClr val="D2D755"/>
      </a:accent2>
      <a:accent3>
        <a:srgbClr val="E87722"/>
      </a:accent3>
      <a:accent4>
        <a:srgbClr val="7C2529"/>
      </a:accent4>
      <a:accent5>
        <a:srgbClr val="666666"/>
      </a:accent5>
      <a:accent6>
        <a:srgbClr val="E6D395"/>
      </a:accent6>
      <a:hlink>
        <a:srgbClr val="131E29"/>
      </a:hlink>
      <a:folHlink>
        <a:srgbClr val="CBC4B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TotalTime>
  <Words>577</Words>
  <Application>Microsoft Office PowerPoint</Application>
  <PresentationFormat>On-screen Show (4:3)</PresentationFormat>
  <Paragraphs>28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Open Sans</vt:lpstr>
      <vt:lpstr>PermianSlabSerifTypeface</vt:lpstr>
      <vt:lpstr>PowerPoint B</vt:lpstr>
      <vt:lpstr>Ethical Relationships in Supervision</vt:lpstr>
      <vt:lpstr>Setting Boundaries</vt:lpstr>
    </vt:vector>
  </TitlesOfParts>
  <Company>State of Tennessee: Finance &amp; Administration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Molly Wehlage</dc:creator>
  <cp:lastModifiedBy>Randall E. Allen</cp:lastModifiedBy>
  <cp:revision>12</cp:revision>
  <dcterms:created xsi:type="dcterms:W3CDTF">2015-04-20T19:52:55Z</dcterms:created>
  <dcterms:modified xsi:type="dcterms:W3CDTF">2021-10-16T15:25:48Z</dcterms:modified>
</cp:coreProperties>
</file>